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  <p:sldMasterId id="2147483656" r:id="rId2"/>
  </p:sldMasterIdLst>
  <p:notesMasterIdLst>
    <p:notesMasterId r:id="rId20"/>
  </p:notesMasterIdLst>
  <p:sldIdLst>
    <p:sldId id="275" r:id="rId3"/>
    <p:sldId id="260" r:id="rId4"/>
    <p:sldId id="259" r:id="rId5"/>
    <p:sldId id="257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61" r:id="rId15"/>
    <p:sldId id="270" r:id="rId16"/>
    <p:sldId id="274" r:id="rId17"/>
    <p:sldId id="272" r:id="rId18"/>
    <p:sldId id="271" r:id="rId19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2242" autoAdjust="0"/>
  </p:normalViewPr>
  <p:slideViewPr>
    <p:cSldViewPr>
      <p:cViewPr>
        <p:scale>
          <a:sx n="60" d="100"/>
          <a:sy n="60" d="100"/>
        </p:scale>
        <p:origin x="-165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321517293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shumoos.com/archives/144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it-analysis.blogspot.ru/2013/02/sharepoint-workspace_21.html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it-analysis.blogspot.ru/2012/02/blog-post.html" TargetMode="External"/><Relationship Id="rId4" Type="http://schemas.openxmlformats.org/officeDocument/2006/relationships/hyperlink" Target="http://it-analysis.blogspot.ru/2012/12/devprom-sharepoint.html" TargetMode="Externa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ru-RU" sz="11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Организация, учет и совместное использование проектной документацией</a:t>
            </a:r>
            <a:endParaRPr lang="ru-RU" b="0" dirty="0" smtClean="0">
              <a:effectLst/>
            </a:endParaRPr>
          </a:p>
          <a:p>
            <a:pPr rtl="0" fontAlgn="base"/>
            <a:r>
              <a:rPr lang="ru-RU" b="0" dirty="0" smtClean="0">
                <a:effectLst/>
              </a:rPr>
              <a:t/>
            </a:r>
            <a:br>
              <a:rPr lang="ru-RU" b="0" dirty="0" smtClean="0">
                <a:effectLst/>
              </a:rPr>
            </a:br>
            <a:r>
              <a:rPr lang="ru-RU" b="0" dirty="0" smtClean="0">
                <a:effectLst/>
              </a:rPr>
              <a:t>1. </a:t>
            </a:r>
            <a:r>
              <a:rPr lang="ru-RU" sz="11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Организовать единый реестр всей проектной документации, которой за время моего начала работы аналитиком накопилось немало.</a:t>
            </a:r>
            <a:endParaRPr lang="ru-RU" sz="11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fontAlgn="base"/>
            <a:r>
              <a:rPr lang="ru-RU" sz="11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Обобщить все проектные документы на каком-либо едином ресурсе.</a:t>
            </a:r>
            <a:endParaRPr lang="ru-RU" sz="11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fontAlgn="base"/>
            <a:r>
              <a:rPr lang="ru-RU" sz="11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Составить регламент работы с документацией и управления ею на проекте.</a:t>
            </a:r>
            <a:endParaRPr lang="ru-RU" sz="11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ru-RU" b="0" dirty="0" smtClean="0">
                <a:effectLst/>
              </a:rPr>
              <a:t/>
            </a:r>
            <a:br>
              <a:rPr lang="ru-RU" b="0" dirty="0" smtClean="0">
                <a:effectLst/>
              </a:rPr>
            </a:br>
            <a:r>
              <a:rPr lang="ru-RU" sz="11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 чем хочу рассказать:</a:t>
            </a:r>
            <a:endParaRPr lang="ru-RU" b="0" dirty="0" smtClean="0">
              <a:effectLst/>
            </a:endParaRPr>
          </a:p>
          <a:p>
            <a:pPr rtl="0" fontAlgn="base"/>
            <a:r>
              <a:rPr lang="ru-RU" sz="11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Где хранилась, как и кем разрабатывалась документация, каким образом осуществлялся обмен между проектной командой (без аналитика)?</a:t>
            </a:r>
          </a:p>
          <a:p>
            <a:pPr rtl="0" fontAlgn="base"/>
            <a:r>
              <a:rPr lang="ru-RU" sz="11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 изменилось после того, как в команду пришел аналитик?</a:t>
            </a:r>
          </a:p>
          <a:p>
            <a:pPr rtl="0" fontAlgn="base"/>
            <a:r>
              <a:rPr lang="ru-RU" sz="11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Используемые приемы (примеры)</a:t>
            </a:r>
          </a:p>
          <a:p>
            <a:pPr rtl="0" fontAlgn="base"/>
            <a:r>
              <a:rPr lang="ru-RU" sz="11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Используемые инструменты (примеры)</a:t>
            </a:r>
          </a:p>
          <a:p>
            <a:pPr rtl="0" fontAlgn="base"/>
            <a:r>
              <a:rPr lang="ru-RU" sz="11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Совместная работа ресурса хранения документации и системы управления проектами (пример реализации)</a:t>
            </a:r>
          </a:p>
          <a:p>
            <a:pPr rtl="0" fontAlgn="base"/>
            <a:r>
              <a:rPr lang="ru-RU" sz="11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Интересные наблюдения и предложения</a:t>
            </a:r>
          </a:p>
          <a:p>
            <a:pPr rtl="0"/>
            <a:endParaRPr lang="ru-RU" b="0" dirty="0" smtClean="0">
              <a:effectLst/>
            </a:endParaRPr>
          </a:p>
          <a:p>
            <a:pPr rtl="0"/>
            <a:r>
              <a:rPr lang="ru-RU" sz="11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Потенциальные вопросы:</a:t>
            </a:r>
            <a:endParaRPr lang="ru-RU" b="0" dirty="0" smtClean="0">
              <a:effectLst/>
            </a:endParaRPr>
          </a:p>
          <a:p>
            <a:pPr rtl="0" fontAlgn="t"/>
            <a:r>
              <a:rPr lang="ru-RU" b="0" dirty="0" smtClean="0">
                <a:effectLst/>
              </a:rPr>
              <a:t/>
            </a:r>
            <a:br>
              <a:rPr lang="ru-RU" b="0" dirty="0" smtClean="0">
                <a:effectLst/>
              </a:rPr>
            </a:br>
            <a:r>
              <a:rPr lang="ru-RU" sz="11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Вопрос</a:t>
            </a:r>
            <a:endParaRPr lang="ru-RU" b="0" dirty="0" smtClean="0">
              <a:effectLst/>
            </a:endParaRPr>
          </a:p>
          <a:p>
            <a:pPr rtl="0" fontAlgn="t"/>
            <a:r>
              <a:rPr lang="ru-RU" sz="11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Ответ</a:t>
            </a:r>
            <a:endParaRPr lang="ru-RU" b="0" dirty="0" smtClean="0">
              <a:effectLst/>
            </a:endParaRPr>
          </a:p>
          <a:p>
            <a:pPr rtl="0" fontAlgn="t"/>
            <a:endParaRPr lang="ru-RU" sz="11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fontAlgn="t"/>
            <a:r>
              <a:rPr lang="ru-RU" sz="11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 такое организация?</a:t>
            </a:r>
            <a:endParaRPr lang="ru-RU" b="0" dirty="0" smtClean="0">
              <a:effectLst/>
            </a:endParaRPr>
          </a:p>
          <a:p>
            <a:pPr rtl="0" fontAlgn="t"/>
            <a:r>
              <a:rPr lang="ru-RU" sz="11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Это целевое объединение ресурсов. Любая организация существует во времени в виде целевой структуры и целевых процессов</a:t>
            </a:r>
            <a:endParaRPr lang="ru-RU" b="0" dirty="0" smtClean="0">
              <a:effectLst/>
            </a:endParaRPr>
          </a:p>
          <a:p>
            <a:pPr rtl="0" fontAlgn="t"/>
            <a:endParaRPr lang="ru-RU" sz="11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fontAlgn="t"/>
            <a:r>
              <a:rPr lang="ru-RU" sz="11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 такое учет?</a:t>
            </a:r>
            <a:endParaRPr lang="ru-RU" b="0" dirty="0" smtClean="0">
              <a:effectLst/>
            </a:endParaRPr>
          </a:p>
          <a:p>
            <a:pPr rtl="0" fontAlgn="t"/>
            <a:r>
              <a:rPr lang="ru-RU" sz="11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Установление наличия, количества путем подсчета</a:t>
            </a:r>
            <a:endParaRPr lang="ru-RU" b="0" dirty="0" smtClean="0">
              <a:effectLst/>
            </a:endParaRPr>
          </a:p>
          <a:p>
            <a:pPr rtl="0" fontAlgn="t"/>
            <a:endParaRPr lang="ru-RU" sz="11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fontAlgn="t"/>
            <a:r>
              <a:rPr lang="ru-RU" sz="11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чем заключается совместное использование?</a:t>
            </a:r>
            <a:endParaRPr lang="ru-RU" b="0" dirty="0" smtClean="0">
              <a:effectLst/>
            </a:endParaRPr>
          </a:p>
          <a:p>
            <a:pPr rtl="0" fontAlgn="t"/>
            <a:r>
              <a:rPr lang="ru-RU" sz="11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Предоставление файлов, находящихся на каком-л. ресурсе, в общий доступ для других пользователей</a:t>
            </a:r>
            <a:endParaRPr lang="ru-RU" b="0" dirty="0" smtClean="0">
              <a:effectLst/>
            </a:endParaRPr>
          </a:p>
          <a:p>
            <a:pPr rtl="0" fontAlgn="t"/>
            <a:endParaRPr lang="ru-RU" sz="1100" b="0" i="0" u="none" strike="noStrike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fontAlgn="t"/>
            <a:r>
              <a:rPr lang="ru-RU" sz="1100" b="0" i="0" u="none" strike="noStrike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Какими </a:t>
            </a:r>
            <a:r>
              <a:rPr lang="ru-RU" sz="11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бывают типы проектных документов</a:t>
            </a:r>
            <a:endParaRPr lang="ru-RU" b="0" dirty="0" smtClean="0">
              <a:effectLst/>
            </a:endParaRPr>
          </a:p>
          <a:p>
            <a:pPr rtl="0" fontAlgn="t"/>
            <a:r>
              <a:rPr lang="ru-RU" b="0" dirty="0" smtClean="0">
                <a:effectLst/>
              </a:rPr>
              <a:t/>
            </a:r>
            <a:br>
              <a:rPr lang="ru-RU" b="0" dirty="0" smtClean="0">
                <a:effectLst/>
              </a:rPr>
            </a:br>
            <a:r>
              <a:rPr lang="ru-RU" sz="11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Реестр</a:t>
            </a:r>
            <a:endParaRPr lang="ru-RU" b="0" dirty="0" smtClean="0">
              <a:effectLst/>
            </a:endParaRPr>
          </a:p>
          <a:p>
            <a:pPr rtl="0" fontAlgn="t"/>
            <a:r>
              <a:rPr lang="ru-RU" sz="11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Ресурс, хранящий важную информацию (БД, таблица, список и т.п.)</a:t>
            </a:r>
            <a:endParaRPr lang="ru-RU" b="0" dirty="0" smtClean="0"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028467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rtl="0">
              <a:buClr>
                <a:srgbClr val="000000"/>
              </a:buClr>
              <a:buSzPct val="73333"/>
              <a:buFont typeface="Arial"/>
              <a:buNone/>
            </a:pPr>
            <a:r>
              <a:rPr lang="en-US" sz="1100" dirty="0" err="1" smtClean="0"/>
              <a:t>Также</a:t>
            </a:r>
            <a:r>
              <a:rPr lang="en-US" sz="1100" dirty="0" smtClean="0"/>
              <a:t> </a:t>
            </a:r>
            <a:r>
              <a:rPr lang="en-US" sz="1100" dirty="0" err="1" smtClean="0"/>
              <a:t>создал</a:t>
            </a:r>
            <a:r>
              <a:rPr lang="en-US" sz="1100" dirty="0" smtClean="0"/>
              <a:t> </a:t>
            </a:r>
            <a:r>
              <a:rPr lang="en-US" sz="1100" dirty="0" err="1" smtClean="0"/>
              <a:t>за</a:t>
            </a:r>
            <a:r>
              <a:rPr lang="en-US" sz="1100" dirty="0" smtClean="0"/>
              <a:t> 2 </a:t>
            </a:r>
            <a:r>
              <a:rPr lang="en-US" sz="1100" dirty="0" err="1" smtClean="0"/>
              <a:t>дня</a:t>
            </a:r>
            <a:r>
              <a:rPr lang="en-US" sz="1100" dirty="0" smtClean="0"/>
              <a:t> </a:t>
            </a:r>
            <a:r>
              <a:rPr lang="en-US" sz="1100" dirty="0" err="1" smtClean="0"/>
              <a:t>методику</a:t>
            </a:r>
            <a:r>
              <a:rPr lang="en-US" sz="1100" dirty="0" smtClean="0"/>
              <a:t> (</a:t>
            </a:r>
            <a:r>
              <a:rPr lang="en-US" sz="1100" dirty="0" err="1" smtClean="0"/>
              <a:t>регламент</a:t>
            </a:r>
            <a:r>
              <a:rPr lang="en-US" sz="1100" dirty="0" smtClean="0"/>
              <a:t> </a:t>
            </a:r>
            <a:r>
              <a:rPr lang="en-US" sz="1100" dirty="0" err="1" smtClean="0"/>
              <a:t>работы</a:t>
            </a:r>
            <a:r>
              <a:rPr lang="en-US" sz="1100" dirty="0" smtClean="0"/>
              <a:t> с </a:t>
            </a:r>
            <a:r>
              <a:rPr lang="en-US" sz="1100" dirty="0" err="1" smtClean="0"/>
              <a:t>документами</a:t>
            </a:r>
            <a:r>
              <a:rPr lang="en-US" sz="1100" dirty="0" smtClean="0"/>
              <a:t>). </a:t>
            </a:r>
            <a:r>
              <a:rPr lang="en-US" sz="1100" dirty="0" err="1" smtClean="0"/>
              <a:t>Каждый</a:t>
            </a:r>
            <a:r>
              <a:rPr lang="en-US" sz="1100" dirty="0" smtClean="0"/>
              <a:t> </a:t>
            </a:r>
            <a:r>
              <a:rPr lang="en-US" sz="1100" dirty="0" err="1" smtClean="0"/>
              <a:t>документ</a:t>
            </a:r>
            <a:r>
              <a:rPr lang="en-US" sz="1100" dirty="0" smtClean="0"/>
              <a:t> </a:t>
            </a:r>
            <a:r>
              <a:rPr lang="en-US" sz="1100" dirty="0" err="1" smtClean="0"/>
              <a:t>имеет</a:t>
            </a:r>
            <a:r>
              <a:rPr lang="en-US" sz="1100" dirty="0" smtClean="0"/>
              <a:t> </a:t>
            </a:r>
            <a:r>
              <a:rPr lang="en-US" sz="1100" dirty="0" err="1" smtClean="0"/>
              <a:t>свои</a:t>
            </a:r>
            <a:r>
              <a:rPr lang="en-US" sz="1100" dirty="0" smtClean="0"/>
              <a:t> </a:t>
            </a:r>
            <a:r>
              <a:rPr lang="en-US" sz="1100" dirty="0" err="1" smtClean="0"/>
              <a:t>обозначения</a:t>
            </a:r>
            <a:r>
              <a:rPr lang="en-US" sz="1100" dirty="0" smtClean="0"/>
              <a:t>: ТЗ, РП, РА, ПРТК... </a:t>
            </a:r>
            <a:r>
              <a:rPr lang="en-US" sz="1100" dirty="0" err="1" smtClean="0"/>
              <a:t>Все</a:t>
            </a:r>
            <a:r>
              <a:rPr lang="en-US" sz="1100" dirty="0" smtClean="0"/>
              <a:t> </a:t>
            </a:r>
            <a:r>
              <a:rPr lang="en-US" sz="1100" dirty="0" err="1" smtClean="0"/>
              <a:t>прописано</a:t>
            </a:r>
            <a:r>
              <a:rPr lang="en-US" sz="1100" dirty="0" smtClean="0"/>
              <a:t> в </a:t>
            </a:r>
            <a:r>
              <a:rPr lang="en-US" sz="1100" dirty="0" err="1" smtClean="0"/>
              <a:t>методике</a:t>
            </a:r>
            <a:r>
              <a:rPr lang="en-US" sz="1100" dirty="0" smtClean="0"/>
              <a:t> (</a:t>
            </a:r>
            <a:r>
              <a:rPr lang="en-US" sz="1100" dirty="0" err="1" smtClean="0"/>
              <a:t>даже</a:t>
            </a:r>
            <a:r>
              <a:rPr lang="en-US" sz="1100" dirty="0" smtClean="0"/>
              <a:t> </a:t>
            </a:r>
            <a:r>
              <a:rPr lang="en-US" sz="1100" dirty="0" err="1" smtClean="0"/>
              <a:t>когда</a:t>
            </a:r>
            <a:r>
              <a:rPr lang="en-US" sz="1100" dirty="0" smtClean="0"/>
              <a:t> и </a:t>
            </a:r>
            <a:r>
              <a:rPr lang="en-US" sz="1100" dirty="0" err="1" smtClean="0"/>
              <a:t>как</a:t>
            </a:r>
            <a:r>
              <a:rPr lang="en-US" sz="1100" dirty="0" smtClean="0"/>
              <a:t> </a:t>
            </a:r>
            <a:r>
              <a:rPr lang="en-US" sz="1100" dirty="0" err="1" smtClean="0"/>
              <a:t>делать</a:t>
            </a:r>
            <a:r>
              <a:rPr lang="en-US" sz="1100" dirty="0" smtClean="0"/>
              <a:t> бэкапы </a:t>
            </a:r>
            <a:r>
              <a:rPr lang="en-US" sz="1100" dirty="0" err="1" smtClean="0"/>
              <a:t>проектной</a:t>
            </a:r>
            <a:r>
              <a:rPr lang="en-US" sz="1100" dirty="0" smtClean="0"/>
              <a:t> </a:t>
            </a:r>
            <a:r>
              <a:rPr lang="en-US" sz="1100" dirty="0" err="1" smtClean="0"/>
              <a:t>библиотеки</a:t>
            </a:r>
            <a:r>
              <a:rPr lang="en-US" sz="1100" dirty="0" smtClean="0"/>
              <a:t>).</a:t>
            </a:r>
          </a:p>
          <a:p>
            <a:endParaRPr lang="en-US" sz="1100" dirty="0" smtClean="0"/>
          </a:p>
          <a:p>
            <a:pPr lvl="0" rtl="0">
              <a:buClr>
                <a:srgbClr val="000000"/>
              </a:buClr>
              <a:buSzPct val="73333"/>
              <a:buFont typeface="Arial"/>
              <a:buNone/>
            </a:pPr>
            <a:r>
              <a:rPr lang="en-US" sz="1100" dirty="0" err="1" smtClean="0"/>
              <a:t>На</a:t>
            </a:r>
            <a:r>
              <a:rPr lang="en-US" sz="1100" dirty="0" smtClean="0"/>
              <a:t> </a:t>
            </a:r>
            <a:r>
              <a:rPr lang="en-US" sz="1100" dirty="0" err="1" smtClean="0"/>
              <a:t>слайде</a:t>
            </a:r>
            <a:r>
              <a:rPr lang="en-US" sz="1100" dirty="0" smtClean="0"/>
              <a:t> </a:t>
            </a:r>
            <a:r>
              <a:rPr lang="en-US" sz="1100" dirty="0" err="1" smtClean="0"/>
              <a:t>приведено</a:t>
            </a:r>
            <a:r>
              <a:rPr lang="en-US" sz="1100" dirty="0" smtClean="0"/>
              <a:t> </a:t>
            </a:r>
            <a:r>
              <a:rPr lang="en-US" sz="1100" dirty="0" err="1" smtClean="0"/>
              <a:t>cодержание</a:t>
            </a:r>
            <a:r>
              <a:rPr lang="en-US" sz="1100" dirty="0" smtClean="0"/>
              <a:t> </a:t>
            </a:r>
            <a:r>
              <a:rPr lang="en-US" sz="1100" dirty="0" err="1" smtClean="0"/>
              <a:t>регламента</a:t>
            </a:r>
            <a:r>
              <a:rPr lang="en-US" sz="1100" dirty="0" smtClean="0"/>
              <a:t> </a:t>
            </a:r>
            <a:r>
              <a:rPr lang="en-US" sz="1100" dirty="0" err="1" smtClean="0"/>
              <a:t>работы</a:t>
            </a:r>
            <a:r>
              <a:rPr lang="en-US" sz="1100" dirty="0" smtClean="0"/>
              <a:t> с </a:t>
            </a:r>
            <a:r>
              <a:rPr lang="en-US" sz="1100" dirty="0" err="1" smtClean="0"/>
              <a:t>документацией</a:t>
            </a:r>
            <a:r>
              <a:rPr lang="en-US" sz="1100" dirty="0" smtClean="0"/>
              <a:t>.</a:t>
            </a:r>
          </a:p>
          <a:p>
            <a:pPr lvl="0" rtl="0">
              <a:buNone/>
            </a:pPr>
            <a:endParaRPr lang="en-US" sz="1100" dirty="0" smtClean="0"/>
          </a:p>
        </p:txBody>
      </p:sp>
    </p:spTree>
    <p:extLst>
      <p:ext uri="{BB962C8B-B14F-4D97-AF65-F5344CB8AC3E}">
        <p14:creationId xmlns="" xmlns:p14="http://schemas.microsoft.com/office/powerpoint/2010/main" val="29244291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 smtClean="0"/>
              <a:t>В </a:t>
            </a:r>
            <a:r>
              <a:rPr lang="en-US" sz="1100" dirty="0" err="1" smtClean="0"/>
              <a:t>таком</a:t>
            </a:r>
            <a:r>
              <a:rPr lang="en-US" sz="1100" dirty="0" smtClean="0"/>
              <a:t> </a:t>
            </a:r>
            <a:r>
              <a:rPr lang="en-US" sz="1100" dirty="0" err="1" smtClean="0"/>
              <a:t>виде</a:t>
            </a:r>
            <a:r>
              <a:rPr lang="en-US" sz="1100" dirty="0" smtClean="0"/>
              <a:t> </a:t>
            </a:r>
            <a:r>
              <a:rPr lang="en-US" sz="1100" dirty="0" err="1" smtClean="0"/>
              <a:t>стал</a:t>
            </a:r>
            <a:r>
              <a:rPr lang="en-US" sz="1100" dirty="0" smtClean="0"/>
              <a:t> </a:t>
            </a:r>
            <a:r>
              <a:rPr lang="en-US" sz="1100" dirty="0" err="1" smtClean="0"/>
              <a:t>осуществляться</a:t>
            </a:r>
            <a:r>
              <a:rPr lang="en-US" sz="1100" dirty="0" smtClean="0"/>
              <a:t> </a:t>
            </a:r>
            <a:r>
              <a:rPr lang="en-US" sz="1100" dirty="0" err="1" smtClean="0"/>
              <a:t>обмен</a:t>
            </a:r>
            <a:r>
              <a:rPr lang="en-US" sz="1100" dirty="0" smtClean="0"/>
              <a:t> </a:t>
            </a:r>
            <a:r>
              <a:rPr lang="en-US" sz="1100" dirty="0" err="1" smtClean="0"/>
              <a:t>документами</a:t>
            </a:r>
            <a:r>
              <a:rPr lang="en-US" sz="1100" dirty="0" smtClean="0"/>
              <a:t> (</a:t>
            </a:r>
            <a:r>
              <a:rPr lang="en-US" sz="1100" dirty="0" err="1" smtClean="0"/>
              <a:t>пример</a:t>
            </a:r>
            <a:r>
              <a:rPr lang="en-US" sz="1100" dirty="0" smtClean="0"/>
              <a:t> </a:t>
            </a:r>
            <a:r>
              <a:rPr lang="en-US" sz="1100" dirty="0" err="1" smtClean="0"/>
              <a:t>письма</a:t>
            </a:r>
            <a:r>
              <a:rPr lang="en-US" sz="1100" dirty="0" smtClean="0"/>
              <a:t>)</a:t>
            </a:r>
            <a:endParaRPr lang="ru-RU" sz="110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10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dirty="0" smtClean="0"/>
              <a:t>Ссылка</a:t>
            </a:r>
            <a:r>
              <a:rPr lang="ru-RU" sz="1100" baseline="0" dirty="0" smtClean="0"/>
              <a:t> – ссылка на документ, который находится на портале </a:t>
            </a:r>
            <a:r>
              <a:rPr lang="en-US" sz="1100" baseline="0" dirty="0" smtClean="0"/>
              <a:t>SharePoint</a:t>
            </a:r>
            <a:r>
              <a:rPr lang="ru-RU" sz="1100" baseline="0" dirty="0" smtClean="0"/>
              <a:t>. Единственное ограничение – работа </a:t>
            </a:r>
            <a:r>
              <a:rPr lang="ru-RU" sz="1100" baseline="0" dirty="0" err="1" smtClean="0"/>
              <a:t>черех</a:t>
            </a:r>
            <a:r>
              <a:rPr lang="ru-RU" sz="1100" baseline="0" smtClean="0"/>
              <a:t> ИЕ (</a:t>
            </a:r>
            <a:endParaRPr lang="ru-RU" sz="1100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100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aseline="0" dirty="0" smtClean="0"/>
              <a:t>Но обычно используется система управления проектами. Конечно, можно назначать задачи и в </a:t>
            </a:r>
            <a:r>
              <a:rPr lang="ru-RU" sz="1100" baseline="0" dirty="0" err="1" smtClean="0"/>
              <a:t>аутлуке</a:t>
            </a:r>
            <a:r>
              <a:rPr lang="ru-RU" sz="1100" baseline="0" dirty="0" smtClean="0"/>
              <a:t>, но это </a:t>
            </a:r>
            <a:r>
              <a:rPr lang="ru-RU" sz="1100" baseline="0" dirty="0" err="1" smtClean="0"/>
              <a:t>нецесообразно</a:t>
            </a:r>
            <a:r>
              <a:rPr lang="ru-RU" sz="1100" baseline="0" dirty="0" smtClean="0"/>
              <a:t>, когда задач много.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100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100" dirty="0" smtClean="0"/>
          </a:p>
          <a:p>
            <a:pPr lvl="0" rtl="0">
              <a:buNone/>
            </a:pPr>
            <a:endParaRPr lang="en-US" sz="1100" dirty="0" smtClean="0"/>
          </a:p>
        </p:txBody>
      </p:sp>
    </p:spTree>
    <p:extLst>
      <p:ext uri="{BB962C8B-B14F-4D97-AF65-F5344CB8AC3E}">
        <p14:creationId xmlns="" xmlns:p14="http://schemas.microsoft.com/office/powerpoint/2010/main" val="29244291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rtl="0">
              <a:buNone/>
            </a:pPr>
            <a:r>
              <a:rPr lang="ru-RU" sz="1100" dirty="0" smtClean="0"/>
              <a:t>Мы используем </a:t>
            </a:r>
            <a:r>
              <a:rPr lang="en-US" sz="1100" dirty="0" err="1" smtClean="0"/>
              <a:t>Девпром</a:t>
            </a:r>
            <a:r>
              <a:rPr lang="en-US" sz="1100" dirty="0" smtClean="0"/>
              <a:t>. </a:t>
            </a:r>
            <a:r>
              <a:rPr lang="ru-RU" sz="1100" dirty="0" smtClean="0"/>
              <a:t>Там есть функциональность хранения документов, но она</a:t>
            </a:r>
            <a:r>
              <a:rPr lang="ru-RU" sz="1100" baseline="0" dirty="0" smtClean="0"/>
              <a:t> нее поддерживает версионность… (вспомнить про плагин к </a:t>
            </a:r>
            <a:r>
              <a:rPr lang="ru-RU" sz="1100" baseline="0" dirty="0" err="1" smtClean="0"/>
              <a:t>Ворду</a:t>
            </a:r>
            <a:r>
              <a:rPr lang="ru-RU" sz="1100" baseline="0" dirty="0" smtClean="0"/>
              <a:t>!)</a:t>
            </a:r>
            <a:endParaRPr lang="ru-RU" sz="1100" dirty="0" smtClean="0"/>
          </a:p>
          <a:p>
            <a:pPr lvl="0" rtl="0">
              <a:buNone/>
            </a:pPr>
            <a:endParaRPr lang="ru-RU" sz="1100" dirty="0" smtClean="0"/>
          </a:p>
          <a:p>
            <a:pPr lvl="0" rtl="0">
              <a:buNone/>
            </a:pPr>
            <a:r>
              <a:rPr lang="en-US" sz="1100" dirty="0" err="1" smtClean="0"/>
              <a:t>Какие</a:t>
            </a:r>
            <a:r>
              <a:rPr lang="en-US" sz="1100" dirty="0" smtClean="0"/>
              <a:t> </a:t>
            </a:r>
            <a:r>
              <a:rPr lang="en-US" sz="1100" dirty="0" err="1" smtClean="0"/>
              <a:t>были</a:t>
            </a:r>
            <a:r>
              <a:rPr lang="en-US" sz="1100" dirty="0" smtClean="0"/>
              <a:t> </a:t>
            </a:r>
            <a:r>
              <a:rPr lang="en-US" sz="1100" dirty="0" err="1" smtClean="0"/>
              <a:t>неудобства</a:t>
            </a:r>
            <a:r>
              <a:rPr lang="en-US" sz="1100" dirty="0" smtClean="0"/>
              <a:t>: </a:t>
            </a:r>
            <a:r>
              <a:rPr lang="en-US" sz="1100" dirty="0" err="1" smtClean="0"/>
              <a:t>задачи</a:t>
            </a:r>
            <a:r>
              <a:rPr lang="en-US" sz="1100" dirty="0" smtClean="0"/>
              <a:t> — в </a:t>
            </a:r>
            <a:r>
              <a:rPr lang="en-US" sz="1100" dirty="0" err="1" smtClean="0"/>
              <a:t>Девпроме</a:t>
            </a:r>
            <a:r>
              <a:rPr lang="en-US" sz="1100" dirty="0" smtClean="0"/>
              <a:t>, </a:t>
            </a:r>
            <a:r>
              <a:rPr lang="en-US" sz="1100" dirty="0" err="1" smtClean="0"/>
              <a:t>ссылки</a:t>
            </a:r>
            <a:r>
              <a:rPr lang="en-US" sz="1100" dirty="0" smtClean="0"/>
              <a:t> </a:t>
            </a:r>
            <a:r>
              <a:rPr lang="en-US" sz="1100" dirty="0" err="1" smtClean="0"/>
              <a:t>на</a:t>
            </a:r>
            <a:r>
              <a:rPr lang="en-US" sz="1100" dirty="0" smtClean="0"/>
              <a:t> </a:t>
            </a:r>
            <a:r>
              <a:rPr lang="en-US" sz="1100" dirty="0" err="1" smtClean="0"/>
              <a:t>документацию</a:t>
            </a:r>
            <a:r>
              <a:rPr lang="en-US" sz="1100" dirty="0" smtClean="0"/>
              <a:t> — в </a:t>
            </a:r>
            <a:r>
              <a:rPr lang="en-US" sz="1100" dirty="0" err="1" smtClean="0"/>
              <a:t>почте</a:t>
            </a:r>
            <a:r>
              <a:rPr lang="en-US" sz="1100" dirty="0" smtClean="0"/>
              <a:t>, </a:t>
            </a:r>
            <a:r>
              <a:rPr lang="en-US" sz="1100" dirty="0" err="1" smtClean="0"/>
              <a:t>документация</a:t>
            </a:r>
            <a:r>
              <a:rPr lang="en-US" sz="1100" dirty="0" smtClean="0"/>
              <a:t> </a:t>
            </a:r>
            <a:r>
              <a:rPr lang="ru-RU" sz="1100" dirty="0" smtClean="0"/>
              <a:t>— </a:t>
            </a:r>
            <a:r>
              <a:rPr lang="en-US" sz="1100" dirty="0" err="1" smtClean="0"/>
              <a:t>на</a:t>
            </a:r>
            <a:r>
              <a:rPr lang="en-US" sz="1100" dirty="0" smtClean="0"/>
              <a:t> </a:t>
            </a:r>
            <a:r>
              <a:rPr lang="ru-RU" sz="1100" dirty="0" smtClean="0"/>
              <a:t>узле </a:t>
            </a:r>
            <a:r>
              <a:rPr lang="ru-RU" sz="1100" dirty="0" err="1" smtClean="0"/>
              <a:t>Шарепоинт</a:t>
            </a:r>
            <a:r>
              <a:rPr lang="en-US" sz="1100" dirty="0" smtClean="0"/>
              <a:t>. </a:t>
            </a:r>
            <a:r>
              <a:rPr lang="en-US" sz="1100" dirty="0" err="1" smtClean="0"/>
              <a:t>Как</a:t>
            </a:r>
            <a:r>
              <a:rPr lang="en-US" sz="1100" dirty="0" smtClean="0"/>
              <a:t> </a:t>
            </a:r>
            <a:r>
              <a:rPr lang="en-US" sz="1100" dirty="0" err="1" smtClean="0"/>
              <a:t>сделать</a:t>
            </a:r>
            <a:r>
              <a:rPr lang="en-US" sz="1100" dirty="0" smtClean="0"/>
              <a:t> </a:t>
            </a:r>
            <a:r>
              <a:rPr lang="en-US" sz="1100" dirty="0" err="1" smtClean="0"/>
              <a:t>так</a:t>
            </a:r>
            <a:r>
              <a:rPr lang="en-US" sz="1100" dirty="0" smtClean="0"/>
              <a:t>, </a:t>
            </a:r>
            <a:r>
              <a:rPr lang="en-US" sz="1100" dirty="0" err="1" smtClean="0"/>
              <a:t>чтобы</a:t>
            </a:r>
            <a:r>
              <a:rPr lang="en-US" sz="1100" dirty="0" smtClean="0"/>
              <a:t> </a:t>
            </a:r>
            <a:r>
              <a:rPr lang="en-US" sz="1100" dirty="0" err="1" smtClean="0"/>
              <a:t>не</a:t>
            </a:r>
            <a:r>
              <a:rPr lang="en-US" sz="1100" dirty="0" smtClean="0"/>
              <a:t> </a:t>
            </a:r>
            <a:r>
              <a:rPr lang="en-US" sz="1100" dirty="0" err="1" smtClean="0"/>
              <a:t>искать</a:t>
            </a:r>
            <a:r>
              <a:rPr lang="en-US" sz="1100" dirty="0" smtClean="0"/>
              <a:t> </a:t>
            </a:r>
            <a:r>
              <a:rPr lang="en-US" sz="1100" dirty="0" err="1" smtClean="0"/>
              <a:t>документы</a:t>
            </a:r>
            <a:r>
              <a:rPr lang="en-US" sz="1100" dirty="0" smtClean="0"/>
              <a:t> в </a:t>
            </a:r>
            <a:r>
              <a:rPr lang="en-US" sz="1100" dirty="0" err="1" smtClean="0"/>
              <a:t>почте</a:t>
            </a:r>
            <a:r>
              <a:rPr lang="en-US" sz="1100" dirty="0" smtClean="0"/>
              <a:t> и </a:t>
            </a:r>
            <a:r>
              <a:rPr lang="en-US" sz="1100" dirty="0" err="1" smtClean="0"/>
              <a:t>на</a:t>
            </a:r>
            <a:r>
              <a:rPr lang="en-US" sz="1100" dirty="0" smtClean="0"/>
              <a:t> </a:t>
            </a:r>
            <a:r>
              <a:rPr lang="en-US" sz="1100" dirty="0" err="1" smtClean="0"/>
              <a:t>портале</a:t>
            </a:r>
            <a:r>
              <a:rPr lang="en-US" sz="1100" dirty="0" smtClean="0"/>
              <a:t>? </a:t>
            </a:r>
          </a:p>
          <a:p>
            <a:endParaRPr lang="en-US" sz="1100" dirty="0" smtClean="0"/>
          </a:p>
          <a:p>
            <a:pPr lvl="0" rtl="0">
              <a:buNone/>
            </a:pPr>
            <a:r>
              <a:rPr lang="en-US" sz="1100" dirty="0" err="1" smtClean="0"/>
              <a:t>Задача</a:t>
            </a:r>
            <a:r>
              <a:rPr lang="en-US" sz="1100" dirty="0" smtClean="0"/>
              <a:t> — </a:t>
            </a:r>
            <a:r>
              <a:rPr lang="en-US" sz="1100" dirty="0" err="1" smtClean="0"/>
              <a:t>обеспечить</a:t>
            </a:r>
            <a:r>
              <a:rPr lang="en-US" sz="1100" dirty="0" smtClean="0"/>
              <a:t> </a:t>
            </a:r>
            <a:r>
              <a:rPr lang="en-US" sz="1100" dirty="0" err="1" smtClean="0"/>
              <a:t>удобное</a:t>
            </a:r>
            <a:r>
              <a:rPr lang="en-US" sz="1100" dirty="0" smtClean="0"/>
              <a:t> </a:t>
            </a:r>
            <a:r>
              <a:rPr lang="en-US" sz="1100" dirty="0" err="1" smtClean="0"/>
              <a:t>использование</a:t>
            </a:r>
            <a:r>
              <a:rPr lang="en-US" sz="1100" dirty="0" smtClean="0"/>
              <a:t> </a:t>
            </a:r>
            <a:r>
              <a:rPr lang="en-US" sz="1100" dirty="0" err="1" smtClean="0"/>
              <a:t>Шарепоинт</a:t>
            </a:r>
            <a:r>
              <a:rPr lang="en-US" sz="1100" dirty="0" smtClean="0"/>
              <a:t> и </a:t>
            </a:r>
            <a:r>
              <a:rPr lang="en-US" sz="1100" dirty="0" err="1" smtClean="0"/>
              <a:t>Девпром</a:t>
            </a:r>
            <a:r>
              <a:rPr lang="en-US" sz="1100" dirty="0" smtClean="0"/>
              <a:t>. </a:t>
            </a:r>
            <a:r>
              <a:rPr lang="en-US" sz="1100" dirty="0" err="1" smtClean="0"/>
              <a:t>Решение</a:t>
            </a:r>
            <a:r>
              <a:rPr lang="en-US" sz="1100" dirty="0" smtClean="0"/>
              <a:t> </a:t>
            </a:r>
            <a:r>
              <a:rPr lang="en-US" sz="1100" dirty="0" err="1" smtClean="0"/>
              <a:t>было</a:t>
            </a:r>
            <a:r>
              <a:rPr lang="en-US" sz="1100" dirty="0" smtClean="0"/>
              <a:t> </a:t>
            </a:r>
            <a:r>
              <a:rPr lang="en-US" sz="1100" dirty="0" err="1" smtClean="0"/>
              <a:t>найдено</a:t>
            </a:r>
            <a:r>
              <a:rPr lang="en-US" sz="1100" dirty="0" smtClean="0"/>
              <a:t>. Инструкция доступна </a:t>
            </a:r>
            <a:r>
              <a:rPr lang="en-US" sz="1100" dirty="0" err="1" smtClean="0"/>
              <a:t>по</a:t>
            </a:r>
            <a:r>
              <a:rPr lang="en-US" sz="1100" dirty="0" smtClean="0"/>
              <a:t> </a:t>
            </a:r>
            <a:r>
              <a:rPr lang="en-US" sz="1100" dirty="0" err="1" smtClean="0"/>
              <a:t>ссылке</a:t>
            </a:r>
            <a:r>
              <a:rPr lang="ru-RU" sz="1100" dirty="0" smtClean="0"/>
              <a:t>.</a:t>
            </a:r>
            <a:r>
              <a:rPr lang="ru-RU" sz="1100" baseline="0" dirty="0" smtClean="0"/>
              <a:t> </a:t>
            </a:r>
            <a:r>
              <a:rPr lang="en-US" sz="1100" dirty="0" err="1" smtClean="0"/>
              <a:t>Описать</a:t>
            </a:r>
            <a:r>
              <a:rPr lang="en-US" sz="1100" dirty="0" smtClean="0"/>
              <a:t> </a:t>
            </a:r>
            <a:r>
              <a:rPr lang="en-US" sz="1100" dirty="0" err="1" smtClean="0"/>
              <a:t>кратко</a:t>
            </a:r>
            <a:r>
              <a:rPr lang="en-US" sz="1100" dirty="0" smtClean="0"/>
              <a:t> </a:t>
            </a:r>
            <a:r>
              <a:rPr lang="en-US" sz="1100" dirty="0" err="1" smtClean="0"/>
              <a:t>суть</a:t>
            </a:r>
            <a:r>
              <a:rPr lang="en-US" sz="1100" dirty="0" smtClean="0"/>
              <a:t> </a:t>
            </a:r>
            <a:r>
              <a:rPr lang="en-US" sz="1100" dirty="0" err="1" smtClean="0"/>
              <a:t>интеграции</a:t>
            </a:r>
            <a:r>
              <a:rPr lang="en-US" sz="1100" dirty="0" smtClean="0"/>
              <a:t>.</a:t>
            </a:r>
            <a:endParaRPr lang="ru-RU" sz="1100" dirty="0" smtClean="0"/>
          </a:p>
          <a:p>
            <a:pPr lvl="0" rtl="0">
              <a:buNone/>
            </a:pPr>
            <a:endParaRPr lang="ru-RU" sz="1100" dirty="0" smtClean="0"/>
          </a:p>
          <a:p>
            <a:pPr lvl="0" rtl="0">
              <a:buNone/>
            </a:pPr>
            <a:r>
              <a:rPr lang="ru-RU" sz="1100" dirty="0" err="1" smtClean="0"/>
              <a:t>Теперьнемного</a:t>
            </a:r>
            <a:r>
              <a:rPr lang="ru-RU" sz="1100" dirty="0" smtClean="0"/>
              <a:t> об </a:t>
            </a:r>
            <a:r>
              <a:rPr lang="ru-RU" sz="1100" dirty="0" err="1" smtClean="0"/>
              <a:t>инструметах</a:t>
            </a:r>
            <a:r>
              <a:rPr lang="ru-RU" sz="1100" dirty="0" smtClean="0"/>
              <a:t> удобной работы в </a:t>
            </a:r>
            <a:r>
              <a:rPr lang="ru-RU" sz="1100" dirty="0" err="1" smtClean="0"/>
              <a:t>Шарепоинт</a:t>
            </a:r>
            <a:r>
              <a:rPr lang="ru-RU" sz="1100" dirty="0" smtClean="0"/>
              <a:t>.</a:t>
            </a:r>
            <a:endParaRPr lang="en-US" sz="1100" dirty="0" smtClean="0"/>
          </a:p>
          <a:p>
            <a:pPr lvl="0" rtl="0">
              <a:buNone/>
            </a:pPr>
            <a:endParaRPr lang="en-US" sz="1100" dirty="0" smtClean="0"/>
          </a:p>
        </p:txBody>
      </p:sp>
    </p:spTree>
    <p:extLst>
      <p:ext uri="{BB962C8B-B14F-4D97-AF65-F5344CB8AC3E}">
        <p14:creationId xmlns="" xmlns:p14="http://schemas.microsoft.com/office/powerpoint/2010/main" val="29244291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rtl="0">
              <a:buNone/>
            </a:pPr>
            <a:r>
              <a:rPr lang="en-US" sz="1100" dirty="0" err="1" smtClean="0"/>
              <a:t>Удобный</a:t>
            </a:r>
            <a:r>
              <a:rPr lang="en-US" sz="1100" dirty="0" smtClean="0"/>
              <a:t> </a:t>
            </a:r>
            <a:r>
              <a:rPr lang="en-US" sz="1100" dirty="0" err="1" smtClean="0"/>
              <a:t>инструмент</a:t>
            </a:r>
            <a:r>
              <a:rPr lang="en-US" sz="1100" dirty="0" smtClean="0"/>
              <a:t> </a:t>
            </a:r>
            <a:r>
              <a:rPr lang="en-US" sz="1100" dirty="0" err="1" smtClean="0"/>
              <a:t>для</a:t>
            </a:r>
            <a:r>
              <a:rPr lang="en-US" sz="1100" dirty="0" smtClean="0"/>
              <a:t> </a:t>
            </a:r>
            <a:r>
              <a:rPr lang="en-US" sz="1100" dirty="0" err="1" smtClean="0"/>
              <a:t>совместной</a:t>
            </a:r>
            <a:r>
              <a:rPr lang="en-US" sz="1100" dirty="0" smtClean="0"/>
              <a:t> и </a:t>
            </a:r>
            <a:r>
              <a:rPr lang="en-US" sz="1100" dirty="0" err="1" smtClean="0"/>
              <a:t>автономной</a:t>
            </a:r>
            <a:r>
              <a:rPr lang="en-US" sz="1100" dirty="0" smtClean="0"/>
              <a:t> </a:t>
            </a:r>
            <a:r>
              <a:rPr lang="en-US" sz="1100" dirty="0" err="1" smtClean="0"/>
              <a:t>работы</a:t>
            </a:r>
            <a:r>
              <a:rPr lang="en-US" sz="1100" dirty="0" smtClean="0"/>
              <a:t> с </a:t>
            </a:r>
            <a:r>
              <a:rPr lang="en-US" sz="1100" dirty="0" err="1" smtClean="0"/>
              <a:t>документами</a:t>
            </a:r>
            <a:r>
              <a:rPr lang="en-US" sz="1100" dirty="0" smtClean="0"/>
              <a:t>. </a:t>
            </a:r>
            <a:r>
              <a:rPr lang="en-US" sz="1100" dirty="0" err="1" smtClean="0"/>
              <a:t>При</a:t>
            </a:r>
            <a:r>
              <a:rPr lang="en-US" sz="1100" dirty="0" smtClean="0"/>
              <a:t> </a:t>
            </a:r>
            <a:r>
              <a:rPr lang="en-US" sz="1100" dirty="0" err="1" smtClean="0"/>
              <a:t>подключении</a:t>
            </a:r>
            <a:r>
              <a:rPr lang="en-US" sz="1100" dirty="0" smtClean="0"/>
              <a:t> к </a:t>
            </a:r>
            <a:r>
              <a:rPr lang="en-US" sz="1100" dirty="0" err="1" smtClean="0"/>
              <a:t>серверу</a:t>
            </a:r>
            <a:r>
              <a:rPr lang="en-US" sz="1100" dirty="0" smtClean="0"/>
              <a:t> SharePoint </a:t>
            </a:r>
            <a:r>
              <a:rPr lang="en-US" sz="1100" dirty="0" err="1" smtClean="0"/>
              <a:t>происходит</a:t>
            </a:r>
            <a:r>
              <a:rPr lang="en-US" sz="1100" dirty="0" smtClean="0"/>
              <a:t> </a:t>
            </a:r>
            <a:r>
              <a:rPr lang="en-US" sz="1100" dirty="0" err="1" smtClean="0"/>
              <a:t>синхронизация</a:t>
            </a:r>
            <a:r>
              <a:rPr lang="en-US" sz="1100" dirty="0" smtClean="0"/>
              <a:t>.</a:t>
            </a:r>
          </a:p>
          <a:p>
            <a:endParaRPr lang="en-US" sz="1100" dirty="0" smtClean="0"/>
          </a:p>
          <a:p>
            <a:pPr lvl="0" rtl="0">
              <a:lnSpc>
                <a:spcPct val="135000"/>
              </a:lnSpc>
              <a:buClr>
                <a:srgbClr val="000000"/>
              </a:buClr>
              <a:buSzPct val="110000"/>
              <a:buFont typeface="Arial"/>
              <a:buNone/>
            </a:pPr>
            <a:r>
              <a:rPr lang="en-US" sz="800" dirty="0" err="1" smtClean="0">
                <a:solidFill>
                  <a:srgbClr val="0A0A0A"/>
                </a:solidFill>
              </a:rPr>
              <a:t>Преимущества</a:t>
            </a:r>
            <a:r>
              <a:rPr lang="en-US" sz="800" dirty="0" smtClean="0">
                <a:solidFill>
                  <a:srgbClr val="0A0A0A"/>
                </a:solidFill>
              </a:rPr>
              <a:t> </a:t>
            </a:r>
            <a:r>
              <a:rPr lang="en-US" sz="800" dirty="0" err="1" smtClean="0">
                <a:solidFill>
                  <a:srgbClr val="0A0A0A"/>
                </a:solidFill>
              </a:rPr>
              <a:t>использования</a:t>
            </a:r>
            <a:r>
              <a:rPr lang="en-US" sz="800" dirty="0" smtClean="0">
                <a:solidFill>
                  <a:srgbClr val="0A0A0A"/>
                </a:solidFill>
              </a:rPr>
              <a:t> </a:t>
            </a:r>
            <a:r>
              <a:rPr lang="en-US" sz="800" dirty="0" err="1" smtClean="0">
                <a:solidFill>
                  <a:srgbClr val="0A0A0A"/>
                </a:solidFill>
              </a:rPr>
              <a:t>данного</a:t>
            </a:r>
            <a:r>
              <a:rPr lang="en-US" sz="800" dirty="0" smtClean="0">
                <a:solidFill>
                  <a:srgbClr val="0A0A0A"/>
                </a:solidFill>
              </a:rPr>
              <a:t> </a:t>
            </a:r>
            <a:r>
              <a:rPr lang="en-US" sz="800" dirty="0" err="1" smtClean="0">
                <a:solidFill>
                  <a:srgbClr val="0A0A0A"/>
                </a:solidFill>
              </a:rPr>
              <a:t>приложения</a:t>
            </a:r>
            <a:r>
              <a:rPr lang="en-US" sz="800" dirty="0" smtClean="0">
                <a:solidFill>
                  <a:srgbClr val="0A0A0A"/>
                </a:solidFill>
              </a:rPr>
              <a:t> </a:t>
            </a:r>
            <a:r>
              <a:rPr lang="en-US" sz="800" dirty="0" err="1" smtClean="0">
                <a:solidFill>
                  <a:srgbClr val="0A0A0A"/>
                </a:solidFill>
              </a:rPr>
              <a:t>для</a:t>
            </a:r>
            <a:r>
              <a:rPr lang="en-US" sz="800" dirty="0" smtClean="0">
                <a:solidFill>
                  <a:srgbClr val="0A0A0A"/>
                </a:solidFill>
              </a:rPr>
              <a:t> </a:t>
            </a:r>
            <a:r>
              <a:rPr lang="en-US" sz="800" dirty="0" err="1" smtClean="0">
                <a:solidFill>
                  <a:srgbClr val="0A0A0A"/>
                </a:solidFill>
              </a:rPr>
              <a:t>совместной</a:t>
            </a:r>
            <a:r>
              <a:rPr lang="en-US" sz="800" dirty="0" smtClean="0">
                <a:solidFill>
                  <a:srgbClr val="0A0A0A"/>
                </a:solidFill>
              </a:rPr>
              <a:t> </a:t>
            </a:r>
            <a:r>
              <a:rPr lang="en-US" sz="800" dirty="0" err="1" smtClean="0">
                <a:solidFill>
                  <a:srgbClr val="0A0A0A"/>
                </a:solidFill>
              </a:rPr>
              <a:t>работы</a:t>
            </a:r>
            <a:r>
              <a:rPr lang="en-US" sz="800" dirty="0" smtClean="0">
                <a:solidFill>
                  <a:srgbClr val="0A0A0A"/>
                </a:solidFill>
              </a:rPr>
              <a:t>:</a:t>
            </a:r>
          </a:p>
          <a:p>
            <a:pPr marL="228600" lvl="0" indent="-69850" rtl="0">
              <a:lnSpc>
                <a:spcPct val="122727"/>
              </a:lnSpc>
              <a:spcBef>
                <a:spcPts val="600"/>
              </a:spcBef>
              <a:spcAft>
                <a:spcPts val="900"/>
              </a:spcAft>
              <a:buClr>
                <a:srgbClr val="000000"/>
              </a:buClr>
              <a:buSzPct val="183333"/>
              <a:buFont typeface="Arial"/>
              <a:buChar char="•"/>
            </a:pPr>
            <a:r>
              <a:rPr lang="en-US" sz="800" dirty="0" err="1" smtClean="0">
                <a:solidFill>
                  <a:srgbClr val="0A0A0A"/>
                </a:solidFill>
              </a:rPr>
              <a:t>Простой</a:t>
            </a:r>
            <a:r>
              <a:rPr lang="en-US" sz="800" dirty="0" smtClean="0">
                <a:solidFill>
                  <a:srgbClr val="0A0A0A"/>
                </a:solidFill>
              </a:rPr>
              <a:t> и </a:t>
            </a:r>
            <a:r>
              <a:rPr lang="en-US" sz="800" dirty="0" err="1" smtClean="0">
                <a:solidFill>
                  <a:srgbClr val="0A0A0A"/>
                </a:solidFill>
              </a:rPr>
              <a:t>понятный</a:t>
            </a:r>
            <a:r>
              <a:rPr lang="en-US" sz="800" dirty="0" smtClean="0">
                <a:solidFill>
                  <a:srgbClr val="0A0A0A"/>
                </a:solidFill>
              </a:rPr>
              <a:t> интерфейс.</a:t>
            </a:r>
          </a:p>
          <a:p>
            <a:pPr marL="228600" lvl="0" indent="-69850" rtl="0">
              <a:lnSpc>
                <a:spcPct val="122727"/>
              </a:lnSpc>
              <a:spcBef>
                <a:spcPts val="600"/>
              </a:spcBef>
              <a:spcAft>
                <a:spcPts val="900"/>
              </a:spcAft>
              <a:buClr>
                <a:srgbClr val="000000"/>
              </a:buClr>
              <a:buSzPct val="183333"/>
              <a:buFont typeface="Arial"/>
              <a:buChar char="•"/>
            </a:pPr>
            <a:r>
              <a:rPr lang="en-US" sz="800" dirty="0" err="1" smtClean="0">
                <a:solidFill>
                  <a:srgbClr val="0A0A0A"/>
                </a:solidFill>
              </a:rPr>
              <a:t>Возможность</a:t>
            </a:r>
            <a:r>
              <a:rPr lang="en-US" sz="800" dirty="0" smtClean="0">
                <a:solidFill>
                  <a:srgbClr val="0A0A0A"/>
                </a:solidFill>
              </a:rPr>
              <a:t> </a:t>
            </a:r>
            <a:r>
              <a:rPr lang="en-US" sz="800" dirty="0" err="1" smtClean="0">
                <a:solidFill>
                  <a:srgbClr val="0A0A0A"/>
                </a:solidFill>
              </a:rPr>
              <a:t>локальной</a:t>
            </a:r>
            <a:r>
              <a:rPr lang="en-US" sz="800" dirty="0" smtClean="0">
                <a:solidFill>
                  <a:srgbClr val="0A0A0A"/>
                </a:solidFill>
              </a:rPr>
              <a:t> </a:t>
            </a:r>
            <a:r>
              <a:rPr lang="en-US" sz="800" dirty="0" err="1" smtClean="0">
                <a:solidFill>
                  <a:srgbClr val="0A0A0A"/>
                </a:solidFill>
              </a:rPr>
              <a:t>работы</a:t>
            </a:r>
            <a:r>
              <a:rPr lang="en-US" sz="800" dirty="0" smtClean="0">
                <a:solidFill>
                  <a:srgbClr val="0A0A0A"/>
                </a:solidFill>
              </a:rPr>
              <a:t> с </a:t>
            </a:r>
            <a:r>
              <a:rPr lang="en-US" sz="800" dirty="0" err="1" smtClean="0">
                <a:solidFill>
                  <a:srgbClr val="0A0A0A"/>
                </a:solidFill>
              </a:rPr>
              <a:t>последующей</a:t>
            </a:r>
            <a:r>
              <a:rPr lang="en-US" sz="800" dirty="0" smtClean="0">
                <a:solidFill>
                  <a:srgbClr val="0A0A0A"/>
                </a:solidFill>
              </a:rPr>
              <a:t> </a:t>
            </a:r>
            <a:r>
              <a:rPr lang="en-US" sz="800" dirty="0" err="1" smtClean="0">
                <a:solidFill>
                  <a:srgbClr val="0A0A0A"/>
                </a:solidFill>
              </a:rPr>
              <a:t>синхронизацией</a:t>
            </a:r>
            <a:r>
              <a:rPr lang="en-US" sz="800" dirty="0" smtClean="0">
                <a:solidFill>
                  <a:srgbClr val="0A0A0A"/>
                </a:solidFill>
              </a:rPr>
              <a:t> с </a:t>
            </a:r>
            <a:r>
              <a:rPr lang="en-US" sz="800" dirty="0" err="1" smtClean="0">
                <a:solidFill>
                  <a:srgbClr val="0A0A0A"/>
                </a:solidFill>
              </a:rPr>
              <a:t>сервером</a:t>
            </a:r>
            <a:r>
              <a:rPr lang="en-US" sz="800" dirty="0" smtClean="0">
                <a:solidFill>
                  <a:srgbClr val="0A0A0A"/>
                </a:solidFill>
              </a:rPr>
              <a:t> SharePoint.</a:t>
            </a:r>
          </a:p>
          <a:p>
            <a:pPr marL="228600" lvl="0" indent="-69850" rtl="0">
              <a:lnSpc>
                <a:spcPct val="122727"/>
              </a:lnSpc>
              <a:spcBef>
                <a:spcPts val="600"/>
              </a:spcBef>
              <a:spcAft>
                <a:spcPts val="900"/>
              </a:spcAft>
              <a:buClr>
                <a:srgbClr val="000000"/>
              </a:buClr>
              <a:buSzPct val="183333"/>
              <a:buFont typeface="Arial"/>
              <a:buChar char="•"/>
            </a:pPr>
            <a:r>
              <a:rPr lang="en-US" sz="800" dirty="0" err="1" smtClean="0">
                <a:solidFill>
                  <a:srgbClr val="0A0A0A"/>
                </a:solidFill>
              </a:rPr>
              <a:t>Возможность</a:t>
            </a:r>
            <a:r>
              <a:rPr lang="en-US" sz="800" dirty="0" smtClean="0">
                <a:solidFill>
                  <a:srgbClr val="0A0A0A"/>
                </a:solidFill>
              </a:rPr>
              <a:t> </a:t>
            </a:r>
            <a:r>
              <a:rPr lang="en-US" sz="800" dirty="0" err="1" smtClean="0">
                <a:solidFill>
                  <a:srgbClr val="0A0A0A"/>
                </a:solidFill>
              </a:rPr>
              <a:t>перетаскивания</a:t>
            </a:r>
            <a:r>
              <a:rPr lang="en-US" sz="800" dirty="0" smtClean="0">
                <a:solidFill>
                  <a:srgbClr val="0A0A0A"/>
                </a:solidFill>
              </a:rPr>
              <a:t> </a:t>
            </a:r>
            <a:r>
              <a:rPr lang="en-US" sz="800" dirty="0" err="1" smtClean="0">
                <a:solidFill>
                  <a:srgbClr val="0A0A0A"/>
                </a:solidFill>
              </a:rPr>
              <a:t>файла</a:t>
            </a:r>
            <a:r>
              <a:rPr lang="en-US" sz="800" dirty="0" smtClean="0">
                <a:solidFill>
                  <a:srgbClr val="0A0A0A"/>
                </a:solidFill>
              </a:rPr>
              <a:t> </a:t>
            </a:r>
            <a:r>
              <a:rPr lang="en-US" sz="800" dirty="0" err="1" smtClean="0">
                <a:solidFill>
                  <a:srgbClr val="0A0A0A"/>
                </a:solidFill>
              </a:rPr>
              <a:t>методом</a:t>
            </a:r>
            <a:r>
              <a:rPr lang="en-US" sz="800" dirty="0" smtClean="0">
                <a:solidFill>
                  <a:srgbClr val="0A0A0A"/>
                </a:solidFill>
              </a:rPr>
              <a:t> </a:t>
            </a:r>
            <a:r>
              <a:rPr lang="en-US" sz="800" dirty="0" err="1" smtClean="0">
                <a:solidFill>
                  <a:srgbClr val="0A0A0A"/>
                </a:solidFill>
              </a:rPr>
              <a:t>Drag&amp;Drop</a:t>
            </a:r>
            <a:r>
              <a:rPr lang="en-US" sz="800" dirty="0" smtClean="0">
                <a:solidFill>
                  <a:srgbClr val="0A0A0A"/>
                </a:solidFill>
              </a:rPr>
              <a:t> </a:t>
            </a:r>
            <a:r>
              <a:rPr lang="en-US" sz="800" dirty="0" err="1" smtClean="0">
                <a:solidFill>
                  <a:srgbClr val="0A0A0A"/>
                </a:solidFill>
              </a:rPr>
              <a:t>как</a:t>
            </a:r>
            <a:r>
              <a:rPr lang="en-US" sz="800" dirty="0" smtClean="0">
                <a:solidFill>
                  <a:srgbClr val="0A0A0A"/>
                </a:solidFill>
              </a:rPr>
              <a:t> в SharePoint Workspace </a:t>
            </a:r>
            <a:r>
              <a:rPr lang="en-US" sz="800" dirty="0" err="1" smtClean="0">
                <a:solidFill>
                  <a:srgbClr val="0A0A0A"/>
                </a:solidFill>
              </a:rPr>
              <a:t>для</a:t>
            </a:r>
            <a:r>
              <a:rPr lang="en-US" sz="800" dirty="0" smtClean="0">
                <a:solidFill>
                  <a:srgbClr val="0A0A0A"/>
                </a:solidFill>
              </a:rPr>
              <a:t> </a:t>
            </a:r>
            <a:r>
              <a:rPr lang="en-US" sz="800" dirty="0" err="1" smtClean="0">
                <a:solidFill>
                  <a:srgbClr val="0A0A0A"/>
                </a:solidFill>
              </a:rPr>
              <a:t>синхронизации</a:t>
            </a:r>
            <a:r>
              <a:rPr lang="en-US" sz="800" dirty="0" smtClean="0">
                <a:solidFill>
                  <a:srgbClr val="0A0A0A"/>
                </a:solidFill>
              </a:rPr>
              <a:t> с </a:t>
            </a:r>
            <a:r>
              <a:rPr lang="en-US" sz="800" dirty="0" err="1" smtClean="0">
                <a:solidFill>
                  <a:srgbClr val="0A0A0A"/>
                </a:solidFill>
              </a:rPr>
              <a:t>сервером</a:t>
            </a:r>
            <a:r>
              <a:rPr lang="en-US" sz="800" dirty="0" smtClean="0">
                <a:solidFill>
                  <a:srgbClr val="0A0A0A"/>
                </a:solidFill>
              </a:rPr>
              <a:t>, </a:t>
            </a:r>
            <a:r>
              <a:rPr lang="en-US" sz="800" dirty="0" err="1" smtClean="0">
                <a:solidFill>
                  <a:srgbClr val="0A0A0A"/>
                </a:solidFill>
              </a:rPr>
              <a:t>так</a:t>
            </a:r>
            <a:r>
              <a:rPr lang="en-US" sz="800" dirty="0" smtClean="0">
                <a:solidFill>
                  <a:srgbClr val="0A0A0A"/>
                </a:solidFill>
              </a:rPr>
              <a:t> и </a:t>
            </a:r>
            <a:r>
              <a:rPr lang="en-US" sz="800" dirty="0" err="1" smtClean="0">
                <a:solidFill>
                  <a:srgbClr val="0A0A0A"/>
                </a:solidFill>
              </a:rPr>
              <a:t>из</a:t>
            </a:r>
            <a:r>
              <a:rPr lang="en-US" sz="800" dirty="0" smtClean="0">
                <a:solidFill>
                  <a:srgbClr val="0A0A0A"/>
                </a:solidFill>
              </a:rPr>
              <a:t> SharePoint Workspace </a:t>
            </a:r>
            <a:r>
              <a:rPr lang="en-US" sz="800" dirty="0" err="1" smtClean="0">
                <a:solidFill>
                  <a:srgbClr val="0A0A0A"/>
                </a:solidFill>
              </a:rPr>
              <a:t>для</a:t>
            </a:r>
            <a:r>
              <a:rPr lang="en-US" sz="800" dirty="0" smtClean="0">
                <a:solidFill>
                  <a:srgbClr val="0A0A0A"/>
                </a:solidFill>
              </a:rPr>
              <a:t> </a:t>
            </a:r>
            <a:r>
              <a:rPr lang="en-US" sz="800" dirty="0" err="1" smtClean="0">
                <a:solidFill>
                  <a:srgbClr val="0A0A0A"/>
                </a:solidFill>
              </a:rPr>
              <a:t>отправки</a:t>
            </a:r>
            <a:r>
              <a:rPr lang="en-US" sz="800" dirty="0" smtClean="0">
                <a:solidFill>
                  <a:srgbClr val="0A0A0A"/>
                </a:solidFill>
              </a:rPr>
              <a:t>, </a:t>
            </a:r>
            <a:r>
              <a:rPr lang="en-US" sz="800" dirty="0" err="1" smtClean="0">
                <a:solidFill>
                  <a:srgbClr val="0A0A0A"/>
                </a:solidFill>
              </a:rPr>
              <a:t>например</a:t>
            </a:r>
            <a:r>
              <a:rPr lang="en-US" sz="800" dirty="0" smtClean="0">
                <a:solidFill>
                  <a:srgbClr val="0A0A0A"/>
                </a:solidFill>
              </a:rPr>
              <a:t>, по e-mail.</a:t>
            </a:r>
          </a:p>
          <a:p>
            <a:pPr marL="228600" lvl="0" indent="-69850" rtl="0">
              <a:lnSpc>
                <a:spcPct val="122727"/>
              </a:lnSpc>
              <a:spcBef>
                <a:spcPts val="600"/>
              </a:spcBef>
              <a:spcAft>
                <a:spcPts val="900"/>
              </a:spcAft>
              <a:buClr>
                <a:srgbClr val="000000"/>
              </a:buClr>
              <a:buSzPct val="183333"/>
              <a:buFont typeface="Arial"/>
              <a:buChar char="•"/>
            </a:pPr>
            <a:r>
              <a:rPr lang="en-US" sz="800" b="1" dirty="0" err="1" smtClean="0">
                <a:solidFill>
                  <a:srgbClr val="0A0A0A"/>
                </a:solidFill>
              </a:rPr>
              <a:t>Поиск</a:t>
            </a:r>
            <a:r>
              <a:rPr lang="en-US" sz="800" dirty="0" smtClean="0">
                <a:solidFill>
                  <a:srgbClr val="0A0A0A"/>
                </a:solidFill>
              </a:rPr>
              <a:t> </a:t>
            </a:r>
            <a:r>
              <a:rPr lang="en-US" sz="800" dirty="0" err="1" smtClean="0">
                <a:solidFill>
                  <a:srgbClr val="0A0A0A"/>
                </a:solidFill>
              </a:rPr>
              <a:t>на</a:t>
            </a:r>
            <a:r>
              <a:rPr lang="en-US" sz="800" dirty="0" smtClean="0">
                <a:solidFill>
                  <a:srgbClr val="0A0A0A"/>
                </a:solidFill>
              </a:rPr>
              <a:t> </a:t>
            </a:r>
            <a:r>
              <a:rPr lang="en-US" sz="800" dirty="0" err="1" smtClean="0">
                <a:solidFill>
                  <a:srgbClr val="0A0A0A"/>
                </a:solidFill>
              </a:rPr>
              <a:t>основе</a:t>
            </a:r>
            <a:r>
              <a:rPr lang="en-US" sz="800" dirty="0" smtClean="0">
                <a:solidFill>
                  <a:srgbClr val="0A0A0A"/>
                </a:solidFill>
              </a:rPr>
              <a:t> </a:t>
            </a:r>
            <a:r>
              <a:rPr lang="en-US" sz="800" dirty="0" err="1" smtClean="0">
                <a:solidFill>
                  <a:srgbClr val="0A0A0A"/>
                </a:solidFill>
              </a:rPr>
              <a:t>стандартного</a:t>
            </a:r>
            <a:r>
              <a:rPr lang="en-US" sz="800" dirty="0" smtClean="0">
                <a:solidFill>
                  <a:srgbClr val="0A0A0A"/>
                </a:solidFill>
              </a:rPr>
              <a:t> </a:t>
            </a:r>
            <a:r>
              <a:rPr lang="en-US" sz="800" dirty="0" err="1" smtClean="0">
                <a:solidFill>
                  <a:srgbClr val="0A0A0A"/>
                </a:solidFill>
              </a:rPr>
              <a:t>проводника</a:t>
            </a:r>
            <a:r>
              <a:rPr lang="en-US" sz="800" dirty="0" smtClean="0">
                <a:solidFill>
                  <a:srgbClr val="0A0A0A"/>
                </a:solidFill>
              </a:rPr>
              <a:t> Windows (</a:t>
            </a:r>
            <a:r>
              <a:rPr lang="en-US" sz="800" dirty="0" err="1" smtClean="0">
                <a:solidFill>
                  <a:srgbClr val="0A0A0A"/>
                </a:solidFill>
              </a:rPr>
              <a:t>отпадает</a:t>
            </a:r>
            <a:r>
              <a:rPr lang="en-US" sz="800" dirty="0" smtClean="0">
                <a:solidFill>
                  <a:srgbClr val="0A0A0A"/>
                </a:solidFill>
              </a:rPr>
              <a:t> </a:t>
            </a:r>
            <a:r>
              <a:rPr lang="en-US" sz="800" dirty="0" err="1" smtClean="0">
                <a:solidFill>
                  <a:srgbClr val="0A0A0A"/>
                </a:solidFill>
              </a:rPr>
              <a:t>требование</a:t>
            </a:r>
            <a:r>
              <a:rPr lang="en-US" sz="800" dirty="0" smtClean="0">
                <a:solidFill>
                  <a:srgbClr val="0A0A0A"/>
                </a:solidFill>
              </a:rPr>
              <a:t> </a:t>
            </a:r>
            <a:r>
              <a:rPr lang="en-US" sz="800" dirty="0" err="1" smtClean="0">
                <a:solidFill>
                  <a:srgbClr val="0A0A0A"/>
                </a:solidFill>
              </a:rPr>
              <a:t>наличия</a:t>
            </a:r>
            <a:r>
              <a:rPr lang="en-US" sz="800" dirty="0" smtClean="0">
                <a:solidFill>
                  <a:srgbClr val="0A0A0A"/>
                </a:solidFill>
              </a:rPr>
              <a:t> </a:t>
            </a:r>
            <a:r>
              <a:rPr lang="en-US" sz="800" dirty="0" err="1" smtClean="0">
                <a:solidFill>
                  <a:srgbClr val="0A0A0A"/>
                </a:solidFill>
              </a:rPr>
              <a:t>реестра</a:t>
            </a:r>
            <a:r>
              <a:rPr lang="en-US" sz="800" dirty="0" smtClean="0">
                <a:solidFill>
                  <a:srgbClr val="0A0A0A"/>
                </a:solidFill>
              </a:rPr>
              <a:t>, </a:t>
            </a:r>
            <a:r>
              <a:rPr lang="en-US" sz="800" dirty="0" err="1" smtClean="0">
                <a:solidFill>
                  <a:srgbClr val="0A0A0A"/>
                </a:solidFill>
              </a:rPr>
              <a:t>хотя</a:t>
            </a:r>
            <a:r>
              <a:rPr lang="en-US" sz="800" dirty="0" smtClean="0">
                <a:solidFill>
                  <a:srgbClr val="0A0A0A"/>
                </a:solidFill>
              </a:rPr>
              <a:t> </a:t>
            </a:r>
            <a:r>
              <a:rPr lang="en-US" sz="800" dirty="0" err="1" smtClean="0">
                <a:solidFill>
                  <a:srgbClr val="0A0A0A"/>
                </a:solidFill>
              </a:rPr>
              <a:t>это</a:t>
            </a:r>
            <a:r>
              <a:rPr lang="en-US" sz="800" dirty="0" smtClean="0">
                <a:solidFill>
                  <a:srgbClr val="0A0A0A"/>
                </a:solidFill>
              </a:rPr>
              <a:t> </a:t>
            </a:r>
            <a:r>
              <a:rPr lang="en-US" sz="800" dirty="0" err="1" smtClean="0">
                <a:solidFill>
                  <a:srgbClr val="0A0A0A"/>
                </a:solidFill>
              </a:rPr>
              <a:t>не</a:t>
            </a:r>
            <a:r>
              <a:rPr lang="en-US" sz="800" dirty="0" smtClean="0">
                <a:solidFill>
                  <a:srgbClr val="0A0A0A"/>
                </a:solidFill>
              </a:rPr>
              <a:t> </a:t>
            </a:r>
            <a:r>
              <a:rPr lang="en-US" sz="800" dirty="0" err="1" smtClean="0">
                <a:solidFill>
                  <a:srgbClr val="0A0A0A"/>
                </a:solidFill>
              </a:rPr>
              <a:t>обязательное</a:t>
            </a:r>
            <a:r>
              <a:rPr lang="en-US" sz="800" dirty="0" smtClean="0">
                <a:solidFill>
                  <a:srgbClr val="0A0A0A"/>
                </a:solidFill>
              </a:rPr>
              <a:t> </a:t>
            </a:r>
            <a:r>
              <a:rPr lang="en-US" sz="800" dirty="0" err="1" smtClean="0">
                <a:solidFill>
                  <a:srgbClr val="0A0A0A"/>
                </a:solidFill>
              </a:rPr>
              <a:t>требование</a:t>
            </a:r>
            <a:r>
              <a:rPr lang="en-US" sz="800" dirty="0" smtClean="0">
                <a:solidFill>
                  <a:srgbClr val="0A0A0A"/>
                </a:solidFill>
              </a:rPr>
              <a:t>).</a:t>
            </a:r>
          </a:p>
          <a:p>
            <a:pPr marL="228600" lvl="0" indent="-69850" rtl="0">
              <a:lnSpc>
                <a:spcPct val="122727"/>
              </a:lnSpc>
              <a:spcBef>
                <a:spcPts val="600"/>
              </a:spcBef>
              <a:spcAft>
                <a:spcPts val="900"/>
              </a:spcAft>
              <a:buClr>
                <a:srgbClr val="000000"/>
              </a:buClr>
              <a:buSzPct val="183333"/>
              <a:buFont typeface="Arial"/>
              <a:buChar char="•"/>
            </a:pPr>
            <a:r>
              <a:rPr lang="en-US" sz="800" dirty="0" err="1" smtClean="0">
                <a:solidFill>
                  <a:srgbClr val="0A0A0A"/>
                </a:solidFill>
              </a:rPr>
              <a:t>Функция</a:t>
            </a:r>
            <a:r>
              <a:rPr lang="en-US" sz="800" dirty="0" smtClean="0">
                <a:solidFill>
                  <a:srgbClr val="0A0A0A"/>
                </a:solidFill>
              </a:rPr>
              <a:t> "</a:t>
            </a:r>
            <a:r>
              <a:rPr lang="en-US" sz="800" dirty="0" err="1" smtClean="0">
                <a:solidFill>
                  <a:srgbClr val="0A0A0A"/>
                </a:solidFill>
              </a:rPr>
              <a:t>Копировать</a:t>
            </a:r>
            <a:r>
              <a:rPr lang="en-US" sz="800" dirty="0" smtClean="0">
                <a:solidFill>
                  <a:srgbClr val="0A0A0A"/>
                </a:solidFill>
              </a:rPr>
              <a:t> в </a:t>
            </a:r>
            <a:r>
              <a:rPr lang="en-US" sz="800" dirty="0" err="1" smtClean="0">
                <a:solidFill>
                  <a:srgbClr val="0A0A0A"/>
                </a:solidFill>
              </a:rPr>
              <a:t>виде</a:t>
            </a:r>
            <a:r>
              <a:rPr lang="en-US" sz="800" dirty="0" smtClean="0">
                <a:solidFill>
                  <a:srgbClr val="0A0A0A"/>
                </a:solidFill>
              </a:rPr>
              <a:t> </a:t>
            </a:r>
            <a:r>
              <a:rPr lang="en-US" sz="800" dirty="0" err="1" smtClean="0">
                <a:solidFill>
                  <a:srgbClr val="0A0A0A"/>
                </a:solidFill>
              </a:rPr>
              <a:t>ссылки</a:t>
            </a:r>
            <a:r>
              <a:rPr lang="en-US" sz="800" dirty="0" smtClean="0">
                <a:solidFill>
                  <a:srgbClr val="0A0A0A"/>
                </a:solidFill>
              </a:rPr>
              <a:t>". </a:t>
            </a:r>
            <a:r>
              <a:rPr lang="en-US" sz="800" dirty="0" err="1" smtClean="0">
                <a:solidFill>
                  <a:srgbClr val="0A0A0A"/>
                </a:solidFill>
              </a:rPr>
              <a:t>Например</a:t>
            </a:r>
            <a:r>
              <a:rPr lang="en-US" sz="800" dirty="0" smtClean="0">
                <a:solidFill>
                  <a:srgbClr val="0A0A0A"/>
                </a:solidFill>
              </a:rPr>
              <a:t>, </a:t>
            </a:r>
            <a:r>
              <a:rPr lang="en-US" sz="800" dirty="0" err="1" smtClean="0">
                <a:solidFill>
                  <a:srgbClr val="0A0A0A"/>
                </a:solidFill>
              </a:rPr>
              <a:t>вы</a:t>
            </a:r>
            <a:r>
              <a:rPr lang="en-US" sz="800" dirty="0" smtClean="0">
                <a:solidFill>
                  <a:srgbClr val="0A0A0A"/>
                </a:solidFill>
              </a:rPr>
              <a:t> </a:t>
            </a:r>
            <a:r>
              <a:rPr lang="en-US" sz="800" dirty="0" err="1" smtClean="0">
                <a:solidFill>
                  <a:srgbClr val="0A0A0A"/>
                </a:solidFill>
              </a:rPr>
              <a:t>можете</a:t>
            </a:r>
            <a:r>
              <a:rPr lang="en-US" sz="800" dirty="0" smtClean="0">
                <a:solidFill>
                  <a:srgbClr val="0A0A0A"/>
                </a:solidFill>
              </a:rPr>
              <a:t> </a:t>
            </a:r>
            <a:r>
              <a:rPr lang="en-US" sz="800" dirty="0" err="1" smtClean="0">
                <a:solidFill>
                  <a:srgbClr val="0A0A0A"/>
                </a:solidFill>
              </a:rPr>
              <a:t>копировать</a:t>
            </a:r>
            <a:r>
              <a:rPr lang="en-US" sz="800" dirty="0" smtClean="0">
                <a:solidFill>
                  <a:srgbClr val="0A0A0A"/>
                </a:solidFill>
              </a:rPr>
              <a:t> </a:t>
            </a:r>
            <a:r>
              <a:rPr lang="en-US" sz="800" dirty="0" err="1" smtClean="0">
                <a:solidFill>
                  <a:srgbClr val="0A0A0A"/>
                </a:solidFill>
              </a:rPr>
              <a:t>наименование</a:t>
            </a:r>
            <a:r>
              <a:rPr lang="en-US" sz="800" dirty="0" smtClean="0">
                <a:solidFill>
                  <a:srgbClr val="0A0A0A"/>
                </a:solidFill>
              </a:rPr>
              <a:t> </a:t>
            </a:r>
            <a:r>
              <a:rPr lang="en-US" sz="800" dirty="0" err="1" smtClean="0">
                <a:solidFill>
                  <a:srgbClr val="0A0A0A"/>
                </a:solidFill>
              </a:rPr>
              <a:t>файла</a:t>
            </a:r>
            <a:r>
              <a:rPr lang="en-US" sz="800" dirty="0" smtClean="0">
                <a:solidFill>
                  <a:srgbClr val="0A0A0A"/>
                </a:solidFill>
              </a:rPr>
              <a:t> в </a:t>
            </a:r>
            <a:r>
              <a:rPr lang="en-US" sz="800" dirty="0" err="1" smtClean="0">
                <a:solidFill>
                  <a:srgbClr val="0A0A0A"/>
                </a:solidFill>
              </a:rPr>
              <a:t>виде</a:t>
            </a:r>
            <a:r>
              <a:rPr lang="en-US" sz="800" dirty="0" smtClean="0">
                <a:solidFill>
                  <a:srgbClr val="0A0A0A"/>
                </a:solidFill>
              </a:rPr>
              <a:t> </a:t>
            </a:r>
            <a:r>
              <a:rPr lang="en-US" sz="800" dirty="0" err="1" smtClean="0">
                <a:solidFill>
                  <a:srgbClr val="0A0A0A"/>
                </a:solidFill>
              </a:rPr>
              <a:t>ссылки</a:t>
            </a:r>
            <a:r>
              <a:rPr lang="en-US" sz="800" dirty="0" smtClean="0">
                <a:solidFill>
                  <a:srgbClr val="0A0A0A"/>
                </a:solidFill>
              </a:rPr>
              <a:t> </a:t>
            </a:r>
            <a:r>
              <a:rPr lang="en-US" sz="800" dirty="0" err="1" smtClean="0">
                <a:solidFill>
                  <a:srgbClr val="0A0A0A"/>
                </a:solidFill>
              </a:rPr>
              <a:t>для</a:t>
            </a:r>
            <a:r>
              <a:rPr lang="en-US" sz="800" dirty="0" smtClean="0">
                <a:solidFill>
                  <a:srgbClr val="0A0A0A"/>
                </a:solidFill>
              </a:rPr>
              <a:t> </a:t>
            </a:r>
            <a:r>
              <a:rPr lang="en-US" sz="800" dirty="0" err="1" smtClean="0">
                <a:solidFill>
                  <a:srgbClr val="0A0A0A"/>
                </a:solidFill>
              </a:rPr>
              <a:t>отправки</a:t>
            </a:r>
            <a:r>
              <a:rPr lang="en-US" sz="800" dirty="0" smtClean="0">
                <a:solidFill>
                  <a:srgbClr val="0A0A0A"/>
                </a:solidFill>
              </a:rPr>
              <a:t> по e-mail.</a:t>
            </a:r>
            <a:r>
              <a:rPr lang="ru-RU" sz="800" dirty="0" smtClean="0">
                <a:solidFill>
                  <a:srgbClr val="0A0A0A"/>
                </a:solidFill>
              </a:rPr>
              <a:t> </a:t>
            </a:r>
            <a:r>
              <a:rPr lang="en-US" sz="800" dirty="0" err="1" smtClean="0"/>
              <a:t>За</a:t>
            </a:r>
            <a:r>
              <a:rPr lang="en-US" sz="800" dirty="0" smtClean="0"/>
              <a:t> </a:t>
            </a:r>
            <a:r>
              <a:rPr lang="en-US" sz="800" dirty="0" err="1" smtClean="0"/>
              <a:t>что</a:t>
            </a:r>
            <a:r>
              <a:rPr lang="en-US" sz="800" dirty="0" smtClean="0"/>
              <a:t> я </a:t>
            </a:r>
            <a:r>
              <a:rPr lang="en-US" sz="800" dirty="0" err="1" smtClean="0"/>
              <a:t>люблю</a:t>
            </a:r>
            <a:r>
              <a:rPr lang="en-US" sz="800" dirty="0" smtClean="0"/>
              <a:t> SharePoint Workspace </a:t>
            </a:r>
            <a:r>
              <a:rPr lang="ru-RU" sz="800" dirty="0" smtClean="0"/>
              <a:t>больше всего.</a:t>
            </a:r>
            <a:endParaRPr lang="en-US" sz="800" dirty="0" smtClean="0">
              <a:solidFill>
                <a:srgbClr val="0A0A0A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889048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rtl="0">
              <a:buNone/>
            </a:pPr>
            <a:r>
              <a:rPr lang="en-US" sz="1100" dirty="0" smtClean="0"/>
              <a:t>О </a:t>
            </a:r>
            <a:r>
              <a:rPr lang="en-US" sz="1100" dirty="0" err="1" smtClean="0"/>
              <a:t>том</a:t>
            </a:r>
            <a:r>
              <a:rPr lang="en-US" sz="1100" dirty="0" smtClean="0"/>
              <a:t>, </a:t>
            </a:r>
            <a:r>
              <a:rPr lang="en-US" sz="1100" dirty="0" err="1" smtClean="0"/>
              <a:t>как</a:t>
            </a:r>
            <a:r>
              <a:rPr lang="en-US" sz="1100" dirty="0" smtClean="0"/>
              <a:t> </a:t>
            </a:r>
            <a:r>
              <a:rPr lang="en-US" sz="1100" dirty="0" err="1" smtClean="0"/>
              <a:t>работаем</a:t>
            </a:r>
            <a:r>
              <a:rPr lang="en-US" sz="1100" dirty="0" smtClean="0"/>
              <a:t> </a:t>
            </a:r>
            <a:r>
              <a:rPr lang="en-US" sz="1100" dirty="0" err="1" smtClean="0"/>
              <a:t>сейчас</a:t>
            </a:r>
            <a:r>
              <a:rPr lang="en-US" sz="1100" dirty="0" smtClean="0"/>
              <a:t>. </a:t>
            </a:r>
            <a:r>
              <a:rPr lang="en-US" sz="1100" dirty="0" err="1" smtClean="0"/>
              <a:t>Кратко</a:t>
            </a:r>
            <a:r>
              <a:rPr lang="en-US" sz="1100" dirty="0" smtClean="0"/>
              <a:t> </a:t>
            </a:r>
            <a:r>
              <a:rPr lang="en-US" sz="1100" dirty="0" err="1" smtClean="0"/>
              <a:t>описать</a:t>
            </a:r>
            <a:r>
              <a:rPr lang="en-US" sz="1100" dirty="0" smtClean="0"/>
              <a:t> </a:t>
            </a:r>
            <a:r>
              <a:rPr lang="en-US" sz="1100" dirty="0" err="1" smtClean="0"/>
              <a:t>схему</a:t>
            </a:r>
            <a:r>
              <a:rPr lang="en-US" sz="1100" dirty="0" smtClean="0"/>
              <a:t>.</a:t>
            </a:r>
          </a:p>
          <a:p>
            <a:endParaRPr lang="en-US" sz="1100" dirty="0" smtClean="0"/>
          </a:p>
          <a:p>
            <a:pPr lvl="0" rtl="0">
              <a:buNone/>
            </a:pPr>
            <a:r>
              <a:rPr lang="en-US" sz="1100" dirty="0" err="1" smtClean="0"/>
              <a:t>Упомянуть</a:t>
            </a:r>
            <a:r>
              <a:rPr lang="en-US" sz="1100" dirty="0" smtClean="0"/>
              <a:t> </a:t>
            </a:r>
            <a:r>
              <a:rPr lang="en-US" sz="1100" dirty="0" err="1" smtClean="0"/>
              <a:t>случай</a:t>
            </a:r>
            <a:r>
              <a:rPr lang="en-US" sz="1100" dirty="0" smtClean="0"/>
              <a:t> с </a:t>
            </a:r>
            <a:r>
              <a:rPr lang="en-US" sz="1100" dirty="0" err="1" smtClean="0"/>
              <a:t>вордом</a:t>
            </a:r>
            <a:r>
              <a:rPr lang="en-US" sz="1100" dirty="0" smtClean="0"/>
              <a:t>, </a:t>
            </a:r>
            <a:r>
              <a:rPr lang="en-US" sz="1100" dirty="0" err="1" smtClean="0"/>
              <a:t>когда</a:t>
            </a:r>
            <a:r>
              <a:rPr lang="en-US" sz="1100" dirty="0" smtClean="0"/>
              <a:t> </a:t>
            </a:r>
            <a:r>
              <a:rPr lang="en-US" sz="1100" dirty="0" err="1" smtClean="0"/>
              <a:t>заказчик</a:t>
            </a:r>
            <a:r>
              <a:rPr lang="en-US" sz="1100" dirty="0" smtClean="0"/>
              <a:t> </a:t>
            </a:r>
            <a:r>
              <a:rPr lang="en-US" sz="1100" dirty="0" err="1" smtClean="0"/>
              <a:t>был</a:t>
            </a:r>
            <a:r>
              <a:rPr lang="en-US" sz="1100" dirty="0" smtClean="0"/>
              <a:t> </a:t>
            </a:r>
            <a:r>
              <a:rPr lang="en-US" sz="1100" dirty="0" err="1" smtClean="0"/>
              <a:t>очень</a:t>
            </a:r>
            <a:r>
              <a:rPr lang="en-US" sz="1100" dirty="0" smtClean="0"/>
              <a:t> </a:t>
            </a:r>
            <a:r>
              <a:rPr lang="en-US" sz="1100" dirty="0" err="1" smtClean="0"/>
              <a:t>удивлен</a:t>
            </a:r>
            <a:r>
              <a:rPr lang="en-US" sz="1100" dirty="0" smtClean="0"/>
              <a:t>, </a:t>
            </a:r>
            <a:r>
              <a:rPr lang="en-US" sz="1100" dirty="0" err="1" smtClean="0"/>
              <a:t>когда</a:t>
            </a:r>
            <a:r>
              <a:rPr lang="en-US" sz="1100" dirty="0" smtClean="0"/>
              <a:t> я </a:t>
            </a:r>
            <a:r>
              <a:rPr lang="en-US" sz="1100" dirty="0" err="1" smtClean="0"/>
              <a:t>сделал</a:t>
            </a:r>
            <a:r>
              <a:rPr lang="en-US" sz="1100" dirty="0" smtClean="0"/>
              <a:t> pdf </a:t>
            </a:r>
            <a:r>
              <a:rPr lang="en-US" sz="1100" dirty="0" err="1" smtClean="0"/>
              <a:t>документ</a:t>
            </a:r>
            <a:r>
              <a:rPr lang="en-US" sz="1100" dirty="0" smtClean="0"/>
              <a:t>, с </a:t>
            </a:r>
            <a:r>
              <a:rPr lang="en-US" sz="1100" dirty="0" err="1" smtClean="0"/>
              <a:t>картинками</a:t>
            </a:r>
            <a:r>
              <a:rPr lang="en-US" sz="1100" dirty="0" smtClean="0"/>
              <a:t>, </a:t>
            </a:r>
            <a:r>
              <a:rPr lang="en-US" sz="1100" dirty="0" err="1" smtClean="0"/>
              <a:t>стилями</a:t>
            </a:r>
            <a:r>
              <a:rPr lang="en-US" sz="1100" dirty="0" smtClean="0"/>
              <a:t> и </a:t>
            </a:r>
            <a:r>
              <a:rPr lang="en-US" sz="1100" dirty="0" err="1" smtClean="0"/>
              <a:t>красивым</a:t>
            </a:r>
            <a:r>
              <a:rPr lang="en-US" sz="1100" dirty="0" smtClean="0"/>
              <a:t> </a:t>
            </a:r>
            <a:r>
              <a:rPr lang="en-US" sz="1100" dirty="0" err="1" smtClean="0"/>
              <a:t>форматированием</a:t>
            </a:r>
            <a:r>
              <a:rPr lang="en-US" sz="1100" dirty="0" smtClean="0"/>
              <a:t> руководство </a:t>
            </a:r>
            <a:r>
              <a:rPr lang="en-US" sz="1100" dirty="0" err="1" smtClean="0"/>
              <a:t>пользователя</a:t>
            </a:r>
            <a:r>
              <a:rPr lang="en-US" sz="1100" dirty="0" smtClean="0"/>
              <a:t>) в </a:t>
            </a:r>
            <a:r>
              <a:rPr lang="en-US" sz="1100" dirty="0" err="1" smtClean="0"/>
              <a:t>ворде</a:t>
            </a:r>
            <a:r>
              <a:rPr lang="en-US" sz="1100" dirty="0" smtClean="0"/>
              <a:t>.</a:t>
            </a:r>
          </a:p>
          <a:p>
            <a:endParaRPr lang="en-US" sz="1100" dirty="0" smtClean="0"/>
          </a:p>
          <a:p>
            <a:pPr lvl="0" rtl="0">
              <a:buNone/>
            </a:pPr>
            <a:r>
              <a:rPr lang="en-US" sz="1100" dirty="0" err="1" smtClean="0"/>
              <a:t>Плюсы</a:t>
            </a:r>
            <a:r>
              <a:rPr lang="en-US" sz="1100" dirty="0" smtClean="0"/>
              <a:t>: </a:t>
            </a:r>
          </a:p>
          <a:p>
            <a:pPr lvl="0" rtl="0">
              <a:buNone/>
            </a:pPr>
            <a:r>
              <a:rPr lang="en-US" sz="1100" dirty="0" smtClean="0"/>
              <a:t>— </a:t>
            </a:r>
            <a:r>
              <a:rPr lang="en-US" sz="1100" dirty="0" err="1" smtClean="0"/>
              <a:t>быстрая</a:t>
            </a:r>
            <a:r>
              <a:rPr lang="en-US" sz="1100" dirty="0" smtClean="0"/>
              <a:t> </a:t>
            </a:r>
            <a:r>
              <a:rPr lang="en-US" sz="1100" dirty="0" err="1" smtClean="0"/>
              <a:t>настройка</a:t>
            </a:r>
            <a:r>
              <a:rPr lang="en-US" sz="1100" dirty="0" smtClean="0"/>
              <a:t> </a:t>
            </a:r>
            <a:r>
              <a:rPr lang="en-US" sz="1100" dirty="0" err="1" smtClean="0"/>
              <a:t>данной</a:t>
            </a:r>
            <a:r>
              <a:rPr lang="en-US" sz="1100" dirty="0" smtClean="0"/>
              <a:t> </a:t>
            </a:r>
            <a:r>
              <a:rPr lang="en-US" sz="1100" dirty="0" err="1" smtClean="0"/>
              <a:t>схемы</a:t>
            </a:r>
            <a:r>
              <a:rPr lang="en-US" sz="1100" dirty="0" smtClean="0"/>
              <a:t> </a:t>
            </a:r>
            <a:r>
              <a:rPr lang="en-US" sz="1100" dirty="0" err="1" smtClean="0"/>
              <a:t>работы</a:t>
            </a:r>
            <a:r>
              <a:rPr lang="en-US" sz="1100" dirty="0" smtClean="0"/>
              <a:t> (</a:t>
            </a:r>
            <a:r>
              <a:rPr lang="en-US" sz="1100" dirty="0" err="1" smtClean="0"/>
              <a:t>не</a:t>
            </a:r>
            <a:r>
              <a:rPr lang="en-US" sz="1100" dirty="0" smtClean="0"/>
              <a:t> </a:t>
            </a:r>
            <a:r>
              <a:rPr lang="en-US" sz="1100" dirty="0" err="1" smtClean="0"/>
              <a:t>включает</a:t>
            </a:r>
            <a:r>
              <a:rPr lang="en-US" sz="1100" dirty="0" smtClean="0"/>
              <a:t> </a:t>
            </a:r>
            <a:r>
              <a:rPr lang="en-US" sz="1100" dirty="0" err="1" smtClean="0"/>
              <a:t>время</a:t>
            </a:r>
            <a:r>
              <a:rPr lang="en-US" sz="1100" dirty="0" smtClean="0"/>
              <a:t> </a:t>
            </a:r>
            <a:r>
              <a:rPr lang="en-US" sz="1100" dirty="0" err="1" smtClean="0"/>
              <a:t>на</a:t>
            </a:r>
            <a:r>
              <a:rPr lang="en-US" sz="1100" dirty="0" smtClean="0"/>
              <a:t> </a:t>
            </a:r>
            <a:r>
              <a:rPr lang="en-US" sz="1100" dirty="0" err="1" smtClean="0"/>
              <a:t>развертывание</a:t>
            </a:r>
            <a:r>
              <a:rPr lang="en-US" sz="1100" dirty="0" smtClean="0"/>
              <a:t> и </a:t>
            </a:r>
            <a:r>
              <a:rPr lang="en-US" sz="1100" dirty="0" err="1" smtClean="0"/>
              <a:t>настройку</a:t>
            </a:r>
            <a:r>
              <a:rPr lang="en-US" sz="1100" dirty="0" smtClean="0"/>
              <a:t> SharePoint и Devprom)</a:t>
            </a:r>
          </a:p>
          <a:p>
            <a:pPr lvl="0" rtl="0">
              <a:buNone/>
            </a:pPr>
            <a:r>
              <a:rPr lang="en-US" sz="1100" dirty="0" smtClean="0"/>
              <a:t>— </a:t>
            </a:r>
            <a:r>
              <a:rPr lang="en-US" sz="1100" dirty="0" err="1" smtClean="0"/>
              <a:t>удобство</a:t>
            </a:r>
            <a:r>
              <a:rPr lang="en-US" sz="1100" dirty="0" smtClean="0"/>
              <a:t> </a:t>
            </a:r>
            <a:r>
              <a:rPr lang="en-US" sz="1100" dirty="0" err="1" smtClean="0"/>
              <a:t>применения</a:t>
            </a:r>
            <a:r>
              <a:rPr lang="en-US" sz="1100" dirty="0" smtClean="0"/>
              <a:t> (</a:t>
            </a:r>
            <a:r>
              <a:rPr lang="en-US" sz="1100" dirty="0" err="1" smtClean="0"/>
              <a:t>никаких</a:t>
            </a:r>
            <a:r>
              <a:rPr lang="en-US" sz="1100" dirty="0" smtClean="0"/>
              <a:t> </a:t>
            </a:r>
            <a:r>
              <a:rPr lang="en-US" sz="1100" dirty="0" err="1" smtClean="0"/>
              <a:t>документов</a:t>
            </a:r>
            <a:r>
              <a:rPr lang="en-US" sz="1100" dirty="0" smtClean="0"/>
              <a:t> по </a:t>
            </a:r>
            <a:r>
              <a:rPr lang="en-US" sz="1100" dirty="0" err="1" smtClean="0"/>
              <a:t>почте</a:t>
            </a:r>
            <a:r>
              <a:rPr lang="en-US" sz="1100" dirty="0" smtClean="0"/>
              <a:t>, </a:t>
            </a:r>
            <a:r>
              <a:rPr lang="en-US" sz="1100" dirty="0" err="1" smtClean="0"/>
              <a:t>только</a:t>
            </a:r>
            <a:r>
              <a:rPr lang="en-US" sz="1100" dirty="0" smtClean="0"/>
              <a:t> </a:t>
            </a:r>
            <a:r>
              <a:rPr lang="en-US" sz="1100" dirty="0" err="1" smtClean="0"/>
              <a:t>ссылки</a:t>
            </a:r>
            <a:r>
              <a:rPr lang="en-US" sz="1100" dirty="0" smtClean="0"/>
              <a:t>)</a:t>
            </a:r>
          </a:p>
          <a:p>
            <a:pPr lvl="0" rtl="0">
              <a:buNone/>
            </a:pPr>
            <a:r>
              <a:rPr lang="en-US" sz="1100" dirty="0" smtClean="0"/>
              <a:t>— </a:t>
            </a:r>
            <a:r>
              <a:rPr lang="en-US" sz="1100" dirty="0" err="1" smtClean="0"/>
              <a:t>единый</a:t>
            </a:r>
            <a:r>
              <a:rPr lang="en-US" sz="1100" dirty="0" smtClean="0"/>
              <a:t> </a:t>
            </a:r>
            <a:r>
              <a:rPr lang="en-US" sz="1100" dirty="0" err="1" smtClean="0"/>
              <a:t>структурированный</a:t>
            </a:r>
            <a:r>
              <a:rPr lang="en-US" sz="1100" dirty="0" smtClean="0"/>
              <a:t> </a:t>
            </a:r>
            <a:r>
              <a:rPr lang="en-US" sz="1100" dirty="0" err="1" smtClean="0"/>
              <a:t>ресурс</a:t>
            </a:r>
            <a:r>
              <a:rPr lang="en-US" sz="1100" dirty="0" smtClean="0"/>
              <a:t> с </a:t>
            </a:r>
            <a:r>
              <a:rPr lang="en-US" sz="1100" dirty="0" err="1" smtClean="0"/>
              <a:t>документацией</a:t>
            </a:r>
            <a:endParaRPr lang="en-US" sz="1100" dirty="0" smtClean="0"/>
          </a:p>
          <a:p>
            <a:endParaRPr lang="en-US" sz="1100" dirty="0" smtClean="0"/>
          </a:p>
          <a:p>
            <a:pPr lvl="0" rtl="0">
              <a:buNone/>
            </a:pPr>
            <a:r>
              <a:rPr lang="en-US" sz="1100" dirty="0" err="1" smtClean="0"/>
              <a:t>Что</a:t>
            </a:r>
            <a:r>
              <a:rPr lang="en-US" sz="1100" dirty="0" smtClean="0"/>
              <a:t> </a:t>
            </a:r>
            <a:r>
              <a:rPr lang="en-US" sz="1100" dirty="0" err="1" smtClean="0"/>
              <a:t>необходимо</a:t>
            </a:r>
            <a:r>
              <a:rPr lang="en-US" sz="1100" dirty="0" smtClean="0"/>
              <a:t>:</a:t>
            </a:r>
          </a:p>
          <a:p>
            <a:pPr lvl="0" rtl="0">
              <a:buNone/>
            </a:pPr>
            <a:r>
              <a:rPr lang="en-US" sz="1100" dirty="0" smtClean="0"/>
              <a:t>— </a:t>
            </a:r>
            <a:r>
              <a:rPr lang="en-US" sz="1100" dirty="0" err="1" smtClean="0"/>
              <a:t>Развернутый</a:t>
            </a:r>
            <a:r>
              <a:rPr lang="en-US" sz="1100" dirty="0" smtClean="0"/>
              <a:t> SharePoint</a:t>
            </a:r>
            <a:r>
              <a:rPr lang="ru-RU" sz="1100" dirty="0" smtClean="0"/>
              <a:t>, </a:t>
            </a:r>
            <a:r>
              <a:rPr lang="ru-RU" sz="1100" dirty="0" err="1" smtClean="0"/>
              <a:t>Девпром</a:t>
            </a:r>
            <a:endParaRPr lang="en-US" sz="1100" dirty="0" smtClean="0"/>
          </a:p>
          <a:p>
            <a:pPr lvl="0" rtl="0">
              <a:buNone/>
            </a:pPr>
            <a:r>
              <a:rPr lang="en-US" sz="1100" dirty="0" smtClean="0"/>
              <a:t>— </a:t>
            </a:r>
            <a:r>
              <a:rPr lang="en-US" sz="1100" dirty="0" err="1" smtClean="0"/>
              <a:t>Регламент</a:t>
            </a:r>
            <a:r>
              <a:rPr lang="en-US" sz="1100" dirty="0" smtClean="0"/>
              <a:t>, </a:t>
            </a:r>
            <a:r>
              <a:rPr lang="en-US" sz="1100" dirty="0" err="1" smtClean="0"/>
              <a:t>постоянная</a:t>
            </a:r>
            <a:r>
              <a:rPr lang="en-US" sz="1100" dirty="0" smtClean="0"/>
              <a:t> </a:t>
            </a:r>
            <a:r>
              <a:rPr lang="en-US" sz="1100" dirty="0" err="1" smtClean="0"/>
              <a:t>поддержка</a:t>
            </a:r>
            <a:r>
              <a:rPr lang="en-US" sz="1100" dirty="0" smtClean="0"/>
              <a:t> </a:t>
            </a:r>
            <a:r>
              <a:rPr lang="en-US" sz="1100" dirty="0" err="1" smtClean="0"/>
              <a:t>реестра</a:t>
            </a:r>
            <a:r>
              <a:rPr lang="en-US" sz="1100" dirty="0" smtClean="0"/>
              <a:t> (</a:t>
            </a:r>
            <a:r>
              <a:rPr lang="en-US" sz="1100" dirty="0" err="1" smtClean="0"/>
              <a:t>не</a:t>
            </a:r>
            <a:r>
              <a:rPr lang="en-US" sz="1100" dirty="0" smtClean="0"/>
              <a:t> </a:t>
            </a:r>
            <a:r>
              <a:rPr lang="en-US" sz="1100" dirty="0" err="1" smtClean="0"/>
              <a:t>обязательно</a:t>
            </a:r>
            <a:r>
              <a:rPr lang="en-US" sz="1100" dirty="0" smtClean="0"/>
              <a:t>, </a:t>
            </a:r>
            <a:r>
              <a:rPr lang="en-US" sz="1100" dirty="0" err="1" smtClean="0"/>
              <a:t>если</a:t>
            </a:r>
            <a:r>
              <a:rPr lang="en-US" sz="1100" dirty="0" smtClean="0"/>
              <a:t> </a:t>
            </a:r>
            <a:r>
              <a:rPr lang="en-US" sz="1100" dirty="0" err="1" smtClean="0"/>
              <a:t>есть</a:t>
            </a:r>
            <a:r>
              <a:rPr lang="en-US" sz="1100" dirty="0" smtClean="0"/>
              <a:t> </a:t>
            </a:r>
            <a:r>
              <a:rPr lang="en-US" sz="1100" dirty="0" err="1" smtClean="0"/>
              <a:t>гибкий</a:t>
            </a:r>
            <a:r>
              <a:rPr lang="en-US" sz="1100" dirty="0" smtClean="0"/>
              <a:t> </a:t>
            </a:r>
            <a:r>
              <a:rPr lang="en-US" sz="1100" dirty="0" err="1" smtClean="0"/>
              <a:t>поиск</a:t>
            </a:r>
            <a:r>
              <a:rPr lang="en-US" sz="1100" dirty="0" smtClean="0"/>
              <a:t> и </a:t>
            </a:r>
            <a:r>
              <a:rPr lang="en-US" sz="1100" dirty="0" err="1" smtClean="0"/>
              <a:t>история</a:t>
            </a:r>
            <a:r>
              <a:rPr lang="en-US" sz="1100" dirty="0" smtClean="0"/>
              <a:t> </a:t>
            </a:r>
            <a:r>
              <a:rPr lang="en-US" sz="1100" dirty="0" err="1" smtClean="0"/>
              <a:t>документа</a:t>
            </a:r>
            <a:r>
              <a:rPr lang="en-US" sz="1100" dirty="0" smtClean="0"/>
              <a:t> </a:t>
            </a:r>
            <a:r>
              <a:rPr lang="en-US" sz="1100" dirty="0" err="1" smtClean="0"/>
              <a:t>ведется</a:t>
            </a:r>
            <a:r>
              <a:rPr lang="en-US" sz="1100" dirty="0" smtClean="0"/>
              <a:t> в </a:t>
            </a:r>
            <a:r>
              <a:rPr lang="en-US" sz="1100" dirty="0" err="1" smtClean="0"/>
              <a:t>самом</a:t>
            </a:r>
            <a:r>
              <a:rPr lang="en-US" sz="1100" dirty="0" smtClean="0"/>
              <a:t> </a:t>
            </a:r>
            <a:r>
              <a:rPr lang="en-US" sz="1100" dirty="0" err="1" smtClean="0"/>
              <a:t>документе</a:t>
            </a:r>
            <a:r>
              <a:rPr lang="en-US" sz="1100" dirty="0" smtClean="0"/>
              <a:t>)</a:t>
            </a:r>
          </a:p>
          <a:p>
            <a:endParaRPr lang="en-US" sz="1100" dirty="0" smtClean="0"/>
          </a:p>
          <a:p>
            <a:pPr lvl="0" rtl="0">
              <a:buNone/>
            </a:pPr>
            <a:r>
              <a:rPr lang="en-US" sz="1100" dirty="0" err="1" smtClean="0"/>
              <a:t>На</a:t>
            </a:r>
            <a:r>
              <a:rPr lang="en-US" sz="1100" dirty="0" smtClean="0"/>
              <a:t> </a:t>
            </a:r>
            <a:r>
              <a:rPr lang="en-US" sz="1100" dirty="0" err="1" smtClean="0"/>
              <a:t>таком</a:t>
            </a:r>
            <a:r>
              <a:rPr lang="en-US" sz="1100" dirty="0" smtClean="0"/>
              <a:t> </a:t>
            </a:r>
            <a:r>
              <a:rPr lang="en-US" sz="1100" dirty="0" err="1" smtClean="0"/>
              <a:t>варианте</a:t>
            </a:r>
            <a:r>
              <a:rPr lang="en-US" sz="1100" dirty="0" smtClean="0"/>
              <a:t> </a:t>
            </a:r>
            <a:r>
              <a:rPr lang="en-US" sz="1100" dirty="0" err="1" smtClean="0"/>
              <a:t>можно</a:t>
            </a:r>
            <a:r>
              <a:rPr lang="en-US" sz="1100" dirty="0" smtClean="0"/>
              <a:t> и </a:t>
            </a:r>
            <a:r>
              <a:rPr lang="en-US" sz="1100" dirty="0" err="1" smtClean="0"/>
              <a:t>остановиться</a:t>
            </a:r>
            <a:r>
              <a:rPr lang="en-US" sz="1100" dirty="0" smtClean="0"/>
              <a:t> (</a:t>
            </a:r>
            <a:r>
              <a:rPr lang="en-US" sz="1100" dirty="0" err="1" smtClean="0"/>
              <a:t>см</a:t>
            </a:r>
            <a:r>
              <a:rPr lang="en-US" sz="1100" dirty="0" smtClean="0"/>
              <a:t>. 2 </a:t>
            </a:r>
            <a:r>
              <a:rPr lang="en-US" sz="1100" dirty="0" err="1" smtClean="0"/>
              <a:t>слайд</a:t>
            </a:r>
            <a:r>
              <a:rPr lang="en-US" sz="1100" dirty="0" smtClean="0"/>
              <a:t>). </a:t>
            </a:r>
            <a:r>
              <a:rPr lang="en-US" sz="1100" dirty="0" err="1" smtClean="0"/>
              <a:t>Это</a:t>
            </a:r>
            <a:r>
              <a:rPr lang="en-US" sz="1100" dirty="0" smtClean="0"/>
              <a:t> </a:t>
            </a:r>
            <a:r>
              <a:rPr lang="en-US" sz="1100" dirty="0" err="1" smtClean="0"/>
              <a:t>всего</a:t>
            </a:r>
            <a:r>
              <a:rPr lang="en-US" sz="1100" dirty="0" smtClean="0"/>
              <a:t> </a:t>
            </a:r>
            <a:r>
              <a:rPr lang="en-US" sz="1100" dirty="0" err="1" smtClean="0"/>
              <a:t>лишь</a:t>
            </a:r>
            <a:r>
              <a:rPr lang="en-US" sz="1100" dirty="0" smtClean="0"/>
              <a:t> </a:t>
            </a:r>
            <a:r>
              <a:rPr lang="en-US" sz="1100" dirty="0" err="1" smtClean="0"/>
              <a:t>один</a:t>
            </a:r>
            <a:r>
              <a:rPr lang="en-US" sz="1100" dirty="0" smtClean="0"/>
              <a:t> </a:t>
            </a:r>
            <a:r>
              <a:rPr lang="en-US" sz="1100" dirty="0" err="1" smtClean="0"/>
              <a:t>из</a:t>
            </a:r>
            <a:r>
              <a:rPr lang="en-US" sz="1100" dirty="0" smtClean="0"/>
              <a:t> </a:t>
            </a:r>
            <a:r>
              <a:rPr lang="en-US" sz="1100" dirty="0" err="1" smtClean="0"/>
              <a:t>возможных</a:t>
            </a:r>
            <a:r>
              <a:rPr lang="en-US" sz="1100" dirty="0" smtClean="0"/>
              <a:t> </a:t>
            </a:r>
            <a:r>
              <a:rPr lang="en-US" sz="1100" dirty="0" err="1" smtClean="0"/>
              <a:t>способов</a:t>
            </a:r>
            <a:r>
              <a:rPr lang="en-US" sz="1100" dirty="0" smtClean="0"/>
              <a:t> </a:t>
            </a:r>
            <a:r>
              <a:rPr lang="en-US" sz="1100" dirty="0" err="1" smtClean="0"/>
              <a:t>организации</a:t>
            </a:r>
            <a:r>
              <a:rPr lang="en-US" sz="1100" dirty="0" smtClean="0"/>
              <a:t> </a:t>
            </a:r>
            <a:r>
              <a:rPr lang="en-US" sz="1100" dirty="0" err="1" smtClean="0"/>
              <a:t>процесса</a:t>
            </a:r>
            <a:r>
              <a:rPr lang="en-US" sz="1100" dirty="0" smtClean="0"/>
              <a:t> </a:t>
            </a:r>
            <a:r>
              <a:rPr lang="en-US" sz="1100" dirty="0" err="1" smtClean="0"/>
              <a:t>работы</a:t>
            </a:r>
            <a:r>
              <a:rPr lang="en-US" sz="1100" dirty="0" smtClean="0"/>
              <a:t> с </a:t>
            </a:r>
            <a:r>
              <a:rPr lang="en-US" sz="1100" dirty="0" err="1" smtClean="0"/>
              <a:t>документацией</a:t>
            </a:r>
            <a:r>
              <a:rPr lang="en-US" sz="1100" dirty="0" smtClean="0"/>
              <a:t>. </a:t>
            </a:r>
          </a:p>
          <a:p>
            <a:endParaRPr lang="en-US" sz="11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889048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rtl="0">
              <a:buNone/>
            </a:pPr>
            <a:r>
              <a:rPr lang="en-US" sz="1100" dirty="0" err="1" smtClean="0"/>
              <a:t>Альтернатив</a:t>
            </a:r>
            <a:r>
              <a:rPr lang="ru-RU" sz="1100" dirty="0" smtClean="0"/>
              <a:t>ы «шарику»:</a:t>
            </a:r>
          </a:p>
          <a:p>
            <a:pPr lvl="0" rtl="0">
              <a:buNone/>
            </a:pPr>
            <a:endParaRPr lang="en-US" sz="1100" dirty="0" smtClean="0"/>
          </a:p>
          <a:p>
            <a:pPr marL="0" lvl="0" indent="0" rtl="0">
              <a:buFontTx/>
              <a:buNone/>
            </a:pPr>
            <a:r>
              <a:rPr lang="ru-RU" sz="1100" dirty="0" smtClean="0"/>
              <a:t>* О</a:t>
            </a:r>
            <a:r>
              <a:rPr lang="en-US" sz="1100" dirty="0" err="1" smtClean="0"/>
              <a:t>блачны</a:t>
            </a:r>
            <a:r>
              <a:rPr lang="ru-RU" sz="1100" dirty="0" smtClean="0"/>
              <a:t>е</a:t>
            </a:r>
            <a:r>
              <a:rPr lang="en-US" sz="1100" dirty="0" smtClean="0"/>
              <a:t> </a:t>
            </a:r>
            <a:r>
              <a:rPr lang="en-US" sz="1100" dirty="0" err="1" smtClean="0"/>
              <a:t>сервис</a:t>
            </a:r>
            <a:r>
              <a:rPr lang="ru-RU" sz="1100" dirty="0" smtClean="0"/>
              <a:t>ы</a:t>
            </a:r>
            <a:r>
              <a:rPr lang="en-US" sz="1100" dirty="0" smtClean="0"/>
              <a:t> (</a:t>
            </a:r>
            <a:r>
              <a:rPr lang="en-US" sz="1100" dirty="0" err="1" smtClean="0"/>
              <a:t>Скайдрайв</a:t>
            </a:r>
            <a:r>
              <a:rPr lang="en-US" sz="1100" dirty="0" smtClean="0"/>
              <a:t>, </a:t>
            </a:r>
            <a:r>
              <a:rPr lang="en-US" sz="1100" dirty="0" err="1" smtClean="0"/>
              <a:t>Дропбокс</a:t>
            </a:r>
            <a:r>
              <a:rPr lang="en-US" sz="1100" dirty="0" smtClean="0"/>
              <a:t>, </a:t>
            </a:r>
            <a:r>
              <a:rPr lang="en-US" sz="1100" dirty="0" err="1" smtClean="0"/>
              <a:t>Гугл</a:t>
            </a:r>
            <a:r>
              <a:rPr lang="en-US" sz="1100" dirty="0" smtClean="0"/>
              <a:t> </a:t>
            </a:r>
            <a:r>
              <a:rPr lang="en-US" sz="1100" dirty="0" err="1" smtClean="0"/>
              <a:t>Диск</a:t>
            </a:r>
            <a:r>
              <a:rPr lang="en-US" sz="1100" dirty="0" smtClean="0"/>
              <a:t>). </a:t>
            </a:r>
            <a:r>
              <a:rPr lang="en-US" sz="1100" dirty="0" err="1" smtClean="0"/>
              <a:t>Сам</a:t>
            </a:r>
            <a:r>
              <a:rPr lang="en-US" sz="1100" dirty="0" smtClean="0"/>
              <a:t> </a:t>
            </a:r>
            <a:r>
              <a:rPr lang="en-US" sz="1100" dirty="0" err="1" smtClean="0"/>
              <a:t>пробовал</a:t>
            </a:r>
            <a:r>
              <a:rPr lang="en-US" sz="1100" dirty="0" smtClean="0"/>
              <a:t> </a:t>
            </a:r>
            <a:r>
              <a:rPr lang="en-US" sz="1100" dirty="0" err="1" smtClean="0"/>
              <a:t>встроить</a:t>
            </a:r>
            <a:r>
              <a:rPr lang="en-US" sz="1100" dirty="0" smtClean="0"/>
              <a:t> </a:t>
            </a:r>
            <a:r>
              <a:rPr lang="en-US" sz="1100" dirty="0" err="1" smtClean="0"/>
              <a:t>документ</a:t>
            </a:r>
            <a:r>
              <a:rPr lang="en-US" sz="1100" dirty="0" smtClean="0"/>
              <a:t> </a:t>
            </a:r>
            <a:r>
              <a:rPr lang="en-US" sz="1100" dirty="0" err="1" smtClean="0"/>
              <a:t>из</a:t>
            </a:r>
            <a:r>
              <a:rPr lang="en-US" sz="1100" dirty="0" smtClean="0"/>
              <a:t> </a:t>
            </a:r>
            <a:r>
              <a:rPr lang="en-US" sz="1100" dirty="0" err="1" smtClean="0"/>
              <a:t>Скайдрайва</a:t>
            </a:r>
            <a:r>
              <a:rPr lang="en-US" sz="1100" dirty="0" smtClean="0"/>
              <a:t> </a:t>
            </a:r>
            <a:r>
              <a:rPr lang="en-US" sz="1100" dirty="0" err="1" smtClean="0"/>
              <a:t>прямо</a:t>
            </a:r>
            <a:r>
              <a:rPr lang="en-US" sz="1100" dirty="0" smtClean="0"/>
              <a:t> в </a:t>
            </a:r>
            <a:r>
              <a:rPr lang="en-US" sz="1100" dirty="0" err="1" smtClean="0"/>
              <a:t>отдельное</a:t>
            </a:r>
            <a:r>
              <a:rPr lang="en-US" sz="1100" dirty="0" smtClean="0"/>
              <a:t> </a:t>
            </a:r>
            <a:r>
              <a:rPr lang="en-US" sz="1100" dirty="0" err="1" smtClean="0"/>
              <a:t>поле</a:t>
            </a:r>
            <a:r>
              <a:rPr lang="en-US" sz="1100" dirty="0" smtClean="0"/>
              <a:t> </a:t>
            </a:r>
            <a:r>
              <a:rPr lang="en-US" sz="1100" dirty="0" err="1" smtClean="0"/>
              <a:t>истории</a:t>
            </a:r>
            <a:r>
              <a:rPr lang="en-US" sz="1100" dirty="0" smtClean="0"/>
              <a:t> в </a:t>
            </a:r>
            <a:r>
              <a:rPr lang="en-US" sz="1100" dirty="0" err="1" smtClean="0"/>
              <a:t>Девпром</a:t>
            </a:r>
            <a:r>
              <a:rPr lang="en-US" sz="1100" dirty="0" smtClean="0"/>
              <a:t> (</a:t>
            </a:r>
            <a:r>
              <a:rPr lang="en-US" sz="1100" dirty="0" err="1" smtClean="0"/>
              <a:t>поле</a:t>
            </a:r>
            <a:r>
              <a:rPr lang="en-US" sz="1100" dirty="0" smtClean="0"/>
              <a:t> </a:t>
            </a:r>
            <a:r>
              <a:rPr lang="en-US" sz="1100" dirty="0" err="1" smtClean="0"/>
              <a:t>воспринимает</a:t>
            </a:r>
            <a:r>
              <a:rPr lang="en-US" sz="1100" dirty="0" smtClean="0"/>
              <a:t> html). </a:t>
            </a:r>
            <a:r>
              <a:rPr lang="en-US" sz="1100" dirty="0" err="1" smtClean="0"/>
              <a:t>Итог</a:t>
            </a:r>
            <a:r>
              <a:rPr lang="en-US" sz="1100" dirty="0" smtClean="0"/>
              <a:t> — </a:t>
            </a:r>
            <a:r>
              <a:rPr lang="en-US" sz="1100" dirty="0" err="1" smtClean="0"/>
              <a:t>документ</a:t>
            </a:r>
            <a:r>
              <a:rPr lang="en-US" sz="1100" dirty="0" smtClean="0"/>
              <a:t> </a:t>
            </a:r>
            <a:r>
              <a:rPr lang="en-US" sz="1100" dirty="0" err="1" smtClean="0"/>
              <a:t>вообще</a:t>
            </a:r>
            <a:r>
              <a:rPr lang="en-US" sz="1100" dirty="0" smtClean="0"/>
              <a:t> </a:t>
            </a:r>
            <a:r>
              <a:rPr lang="en-US" sz="1100" dirty="0" err="1" smtClean="0"/>
              <a:t>не</a:t>
            </a:r>
            <a:r>
              <a:rPr lang="en-US" sz="1100" dirty="0" smtClean="0"/>
              <a:t> </a:t>
            </a:r>
            <a:r>
              <a:rPr lang="en-US" sz="1100" dirty="0" err="1" smtClean="0"/>
              <a:t>нужно</a:t>
            </a:r>
            <a:r>
              <a:rPr lang="en-US" sz="1100" dirty="0" smtClean="0"/>
              <a:t> </a:t>
            </a:r>
            <a:r>
              <a:rPr lang="en-US" sz="1100" dirty="0" err="1" smtClean="0"/>
              <a:t>было</a:t>
            </a:r>
            <a:r>
              <a:rPr lang="en-US" sz="1100" dirty="0" smtClean="0"/>
              <a:t> </a:t>
            </a:r>
            <a:r>
              <a:rPr lang="en-US" sz="1100" dirty="0" err="1" smtClean="0"/>
              <a:t>открывать</a:t>
            </a:r>
            <a:r>
              <a:rPr lang="en-US" sz="1100" dirty="0" smtClean="0"/>
              <a:t> (</a:t>
            </a:r>
            <a:r>
              <a:rPr lang="en-US" sz="1100" dirty="0" err="1" smtClean="0"/>
              <a:t>если</a:t>
            </a:r>
            <a:r>
              <a:rPr lang="en-US" sz="1100" dirty="0" smtClean="0"/>
              <a:t> </a:t>
            </a:r>
            <a:r>
              <a:rPr lang="en-US" sz="1100" dirty="0" err="1" smtClean="0"/>
              <a:t>только</a:t>
            </a:r>
            <a:r>
              <a:rPr lang="en-US" sz="1100" dirty="0" smtClean="0"/>
              <a:t> </a:t>
            </a:r>
            <a:r>
              <a:rPr lang="en-US" sz="1100" dirty="0" err="1" smtClean="0"/>
              <a:t>развернуть</a:t>
            </a:r>
            <a:r>
              <a:rPr lang="en-US" sz="1100" dirty="0" smtClean="0"/>
              <a:t> </a:t>
            </a:r>
            <a:r>
              <a:rPr lang="en-US" sz="1100" dirty="0" err="1" smtClean="0"/>
              <a:t>на</a:t>
            </a:r>
            <a:r>
              <a:rPr lang="en-US" sz="1100" dirty="0" smtClean="0"/>
              <a:t> </a:t>
            </a:r>
            <a:r>
              <a:rPr lang="en-US" sz="1100" dirty="0" err="1" smtClean="0"/>
              <a:t>все</a:t>
            </a:r>
            <a:r>
              <a:rPr lang="en-US" sz="1100" dirty="0" smtClean="0"/>
              <a:t> </a:t>
            </a:r>
            <a:r>
              <a:rPr lang="en-US" sz="1100" dirty="0" err="1" smtClean="0"/>
              <a:t>окно</a:t>
            </a:r>
            <a:r>
              <a:rPr lang="en-US" sz="1100" dirty="0" smtClean="0"/>
              <a:t>), </a:t>
            </a:r>
            <a:r>
              <a:rPr lang="en-US" sz="1100" dirty="0" err="1" smtClean="0"/>
              <a:t>он</a:t>
            </a:r>
            <a:r>
              <a:rPr lang="en-US" sz="1100" dirty="0" smtClean="0"/>
              <a:t> </a:t>
            </a:r>
            <a:r>
              <a:rPr lang="en-US" sz="1100" dirty="0" err="1" smtClean="0"/>
              <a:t>отображался</a:t>
            </a:r>
            <a:r>
              <a:rPr lang="en-US" sz="1100" dirty="0" smtClean="0"/>
              <a:t> </a:t>
            </a:r>
            <a:r>
              <a:rPr lang="en-US" sz="1100" dirty="0" err="1" smtClean="0"/>
              <a:t>из</a:t>
            </a:r>
            <a:r>
              <a:rPr lang="en-US" sz="1100" dirty="0" smtClean="0"/>
              <a:t> </a:t>
            </a:r>
            <a:r>
              <a:rPr lang="en-US" sz="1100" dirty="0" err="1" smtClean="0"/>
              <a:t>Скайдрайва</a:t>
            </a:r>
            <a:r>
              <a:rPr lang="en-US" sz="1100" dirty="0" smtClean="0"/>
              <a:t> </a:t>
            </a:r>
            <a:r>
              <a:rPr lang="en-US" sz="1100" dirty="0" err="1" smtClean="0"/>
              <a:t>прямо</a:t>
            </a:r>
            <a:r>
              <a:rPr lang="en-US" sz="1100" dirty="0" smtClean="0"/>
              <a:t> </a:t>
            </a:r>
            <a:r>
              <a:rPr lang="en-US" sz="1100" dirty="0" err="1" smtClean="0"/>
              <a:t>на</a:t>
            </a:r>
            <a:r>
              <a:rPr lang="en-US" sz="1100" dirty="0" smtClean="0"/>
              <a:t> </a:t>
            </a:r>
            <a:r>
              <a:rPr lang="en-US" sz="1100" dirty="0" err="1" smtClean="0"/>
              <a:t>странице</a:t>
            </a:r>
            <a:r>
              <a:rPr lang="en-US" sz="1100" dirty="0" smtClean="0"/>
              <a:t> с </a:t>
            </a:r>
            <a:r>
              <a:rPr lang="en-US" sz="1100" dirty="0" err="1" smtClean="0"/>
              <a:t>описанием</a:t>
            </a:r>
            <a:r>
              <a:rPr lang="en-US" sz="1100" dirty="0" smtClean="0"/>
              <a:t> </a:t>
            </a:r>
            <a:r>
              <a:rPr lang="en-US" sz="1100" dirty="0" err="1" smtClean="0"/>
              <a:t>истории</a:t>
            </a:r>
            <a:r>
              <a:rPr lang="en-US" sz="1100" dirty="0" smtClean="0"/>
              <a:t> </a:t>
            </a:r>
            <a:r>
              <a:rPr lang="en-US" sz="1100" dirty="0" err="1" smtClean="0"/>
              <a:t>пользователя</a:t>
            </a:r>
            <a:r>
              <a:rPr lang="en-US" sz="1100" dirty="0" smtClean="0"/>
              <a:t>. </a:t>
            </a:r>
            <a:endParaRPr lang="ru-RU" sz="1100" dirty="0" smtClean="0"/>
          </a:p>
          <a:p>
            <a:pPr marL="171450" lvl="0" indent="-171450" rtl="0">
              <a:buFontTx/>
              <a:buChar char="-"/>
            </a:pPr>
            <a:endParaRPr lang="ru-RU" sz="11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1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 </a:t>
            </a:r>
            <a:r>
              <a:rPr lang="ru-RU" sz="11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Шерепоинт</a:t>
            </a:r>
            <a:r>
              <a:rPr lang="ru-RU" sz="11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уместно использовать если хотя бы один из потребителей не знаком с </a:t>
            </a:r>
            <a:r>
              <a:rPr lang="ru-RU" sz="11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репозиториями</a:t>
            </a:r>
            <a:r>
              <a:rPr lang="ru-RU" sz="11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кода. Если ровно та же проблема решается для круга людей, знакомых с </a:t>
            </a:r>
            <a:r>
              <a:rPr lang="ru-RU" sz="11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svn</a:t>
            </a:r>
            <a:r>
              <a:rPr lang="ru-RU" sz="11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 </a:t>
            </a:r>
            <a:r>
              <a:rPr lang="ru-RU" sz="11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git</a:t>
            </a:r>
            <a:r>
              <a:rPr lang="ru-RU" sz="11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/ </a:t>
            </a:r>
            <a:r>
              <a:rPr lang="ru-RU" sz="11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mercurial</a:t>
            </a:r>
            <a:r>
              <a:rPr lang="ru-RU" sz="11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то лучше делать это там. Так говорят мои 12-летние наблюдения.</a:t>
            </a:r>
            <a:br>
              <a:rPr lang="ru-RU" sz="11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ru-RU" sz="11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 charset="0"/>
              <a:buNone/>
            </a:pPr>
            <a:r>
              <a:rPr lang="ru-RU" sz="11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 </a:t>
            </a:r>
            <a:r>
              <a:rPr lang="ru-RU" sz="11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wiki</a:t>
            </a:r>
            <a:r>
              <a:rPr lang="ru-RU" sz="11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системы, в том числе знаменитый </a:t>
            </a:r>
            <a:r>
              <a:rPr lang="ru-RU" sz="11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конфлюенс</a:t>
            </a:r>
            <a:r>
              <a:rPr lang="ru-RU" sz="11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полноценно данную задачу не решают. Тут как и проблемы с доступом для внешнего заказчика, так и с форматированием, так и еще кучей других проблем. </a:t>
            </a:r>
          </a:p>
          <a:p>
            <a:pPr marL="171450" indent="-171450">
              <a:buFont typeface="Arial" charset="0"/>
              <a:buChar char="•"/>
            </a:pPr>
            <a:endParaRPr lang="ru-RU" sz="11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 charset="0"/>
              <a:buNone/>
            </a:pPr>
            <a:r>
              <a:rPr lang="ru-RU" sz="11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 Система управления</a:t>
            </a:r>
            <a:r>
              <a:rPr lang="ru-RU" sz="11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проектами. Упомянуть про плагин </a:t>
            </a:r>
            <a:r>
              <a:rPr lang="ru-RU" sz="11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Девпром</a:t>
            </a:r>
            <a:r>
              <a:rPr lang="ru-RU" sz="11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1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charset="0"/>
              <a:buChar char="•"/>
            </a:pPr>
            <a:endParaRPr lang="ru-RU" sz="11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 charset="0"/>
              <a:buNone/>
            </a:pPr>
            <a:r>
              <a:rPr lang="ru-RU" sz="11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 Следующий шаг развития - переход от документов к атомарным </a:t>
            </a:r>
            <a:r>
              <a:rPr lang="ru-RU" sz="11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итемам</a:t>
            </a:r>
            <a:r>
              <a:rPr lang="ru-RU" sz="11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с последующей сборкой - вне рамок доклада. Об этом тоже стоит сказать. Причина отказа от следующей ступени - высокая понятийная сложность. Люди просто не умеют так думать.</a:t>
            </a:r>
          </a:p>
          <a:p>
            <a:endParaRPr lang="ru-RU" sz="11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1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 имеется в виду под атомарным </a:t>
            </a:r>
            <a:r>
              <a:rPr lang="ru-RU" sz="11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итемом</a:t>
            </a:r>
            <a:r>
              <a:rPr lang="ru-RU" sz="11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 последующей сборкой? Я понимаю так: есть какие-то атомарные согласованные требования, которые мы можем отметить и собрать в единый документ для заказчика/разработки. Но так ли это?</a:t>
            </a:r>
          </a:p>
          <a:p>
            <a:pPr marL="0" indent="0">
              <a:buFont typeface="Arial" charset="0"/>
              <a:buNone/>
            </a:pPr>
            <a:endParaRPr lang="ru-RU" sz="11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 charset="0"/>
              <a:buNone/>
            </a:pPr>
            <a:r>
              <a:rPr lang="ru-RU" sz="11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Да, верно. Смотри </a:t>
            </a:r>
            <a:r>
              <a:rPr lang="ru-RU" sz="11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</a:t>
            </a:r>
            <a:r>
              <a:rPr lang="ru-RU" sz="11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://</a:t>
            </a:r>
            <a:r>
              <a:rPr lang="ru-RU" sz="11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blog.shumoos.com</a:t>
            </a:r>
            <a:r>
              <a:rPr lang="ru-RU" sz="11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/</a:t>
            </a:r>
            <a:r>
              <a:rPr lang="ru-RU" sz="11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archives</a:t>
            </a:r>
            <a:r>
              <a:rPr lang="ru-RU" sz="11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/144</a:t>
            </a:r>
            <a:r>
              <a:rPr lang="ru-RU" sz="11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пункт  4.1.2является атомарным требованием. При этом он может собираться в SRS, </a:t>
            </a:r>
            <a:r>
              <a:rPr lang="ru-RU" sz="11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вижен</a:t>
            </a:r>
            <a:r>
              <a:rPr lang="ru-RU" sz="11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устав проекта, ....</a:t>
            </a:r>
          </a:p>
          <a:p>
            <a:pPr marL="0" indent="0">
              <a:buFont typeface="Arial" charset="0"/>
              <a:buNone/>
            </a:pPr>
            <a:endParaRPr lang="ru-RU" sz="11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 charset="0"/>
              <a:buNone/>
            </a:pPr>
            <a:r>
              <a:rPr lang="ru-RU" sz="11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4.1.2 Система должна функционировать вне рамок локальной сети.</a:t>
            </a:r>
            <a:endParaRPr lang="ru-RU" sz="11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charset="0"/>
              <a:buChar char="•"/>
            </a:pPr>
            <a:endParaRPr lang="ru-RU" sz="11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244291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25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ru-RU" sz="1100" dirty="0" smtClean="0">
                <a:solidFill>
                  <a:srgbClr val="222222"/>
                </a:solidFill>
              </a:rPr>
              <a:t>Доклад</a:t>
            </a:r>
            <a:r>
              <a:rPr lang="ru-RU" sz="1100" baseline="0" dirty="0" smtClean="0">
                <a:solidFill>
                  <a:srgbClr val="222222"/>
                </a:solidFill>
              </a:rPr>
              <a:t> </a:t>
            </a:r>
            <a:r>
              <a:rPr lang="en-US" sz="1100" dirty="0" err="1" smtClean="0">
                <a:solidFill>
                  <a:srgbClr val="222222"/>
                </a:solidFill>
              </a:rPr>
              <a:t>основан</a:t>
            </a:r>
            <a:r>
              <a:rPr lang="en-US" sz="1100" dirty="0" smtClean="0">
                <a:solidFill>
                  <a:srgbClr val="222222"/>
                </a:solidFill>
              </a:rPr>
              <a:t> </a:t>
            </a:r>
            <a:r>
              <a:rPr lang="en-US" sz="1100" dirty="0" err="1" smtClean="0">
                <a:solidFill>
                  <a:srgbClr val="222222"/>
                </a:solidFill>
              </a:rPr>
              <a:t>на</a:t>
            </a:r>
            <a:r>
              <a:rPr lang="en-US" sz="1100" dirty="0" smtClean="0">
                <a:solidFill>
                  <a:srgbClr val="222222"/>
                </a:solidFill>
              </a:rPr>
              <a:t> 3-х </a:t>
            </a:r>
            <a:r>
              <a:rPr lang="en-US" sz="1100" dirty="0" err="1" smtClean="0">
                <a:solidFill>
                  <a:srgbClr val="222222"/>
                </a:solidFill>
              </a:rPr>
              <a:t>статьях</a:t>
            </a:r>
            <a:r>
              <a:rPr lang="ru-RU" sz="1100" dirty="0" smtClean="0">
                <a:solidFill>
                  <a:srgbClr val="222222"/>
                </a:solidFill>
              </a:rPr>
              <a:t> </a:t>
            </a:r>
            <a:r>
              <a:rPr lang="en-US" sz="1100" dirty="0" err="1" smtClean="0">
                <a:solidFill>
                  <a:srgbClr val="222222"/>
                </a:solidFill>
              </a:rPr>
              <a:t>блог</a:t>
            </a:r>
            <a:r>
              <a:rPr lang="ru-RU" sz="1100" dirty="0" smtClean="0">
                <a:solidFill>
                  <a:srgbClr val="222222"/>
                </a:solidFill>
              </a:rPr>
              <a:t>а «Дневник </a:t>
            </a:r>
            <a:r>
              <a:rPr lang="en-US" sz="1100" dirty="0" smtClean="0">
                <a:solidFill>
                  <a:srgbClr val="222222"/>
                </a:solidFill>
              </a:rPr>
              <a:t>it-</a:t>
            </a:r>
            <a:r>
              <a:rPr lang="ru-RU" sz="1100" dirty="0" smtClean="0">
                <a:solidFill>
                  <a:srgbClr val="222222"/>
                </a:solidFill>
              </a:rPr>
              <a:t>аналитика»</a:t>
            </a:r>
            <a:r>
              <a:rPr lang="en-US" sz="1100" dirty="0" smtClean="0">
                <a:solidFill>
                  <a:srgbClr val="222222"/>
                </a:solidFill>
              </a:rPr>
              <a:t>:</a:t>
            </a:r>
          </a:p>
          <a:p>
            <a:endParaRPr lang="en-US" sz="1100" dirty="0" smtClean="0">
              <a:solidFill>
                <a:srgbClr val="222222"/>
              </a:solidFill>
            </a:endParaRPr>
          </a:p>
          <a:p>
            <a:pPr marL="457200" lvl="0" indent="-317500" rtl="0"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  <a:buClr>
                <a:srgbClr val="000000"/>
              </a:buClr>
              <a:buSzPct val="233333"/>
              <a:buFont typeface="Arial"/>
              <a:buChar char="•"/>
            </a:pPr>
            <a:r>
              <a:rPr lang="en-US" sz="1100" dirty="0" err="1" smtClean="0">
                <a:solidFill>
                  <a:srgbClr val="222222"/>
                </a:solidFill>
              </a:rPr>
              <a:t>Статья</a:t>
            </a:r>
            <a:r>
              <a:rPr lang="en-US" sz="1100" dirty="0" smtClean="0">
                <a:solidFill>
                  <a:srgbClr val="222222"/>
                </a:solidFill>
              </a:rPr>
              <a:t> "</a:t>
            </a:r>
            <a:r>
              <a:rPr lang="en-US" sz="1100" dirty="0" smtClean="0">
                <a:solidFill>
                  <a:srgbClr val="BB2188"/>
                </a:solidFill>
                <a:hlinkClick r:id="rId3"/>
              </a:rPr>
              <a:t>SharePoint Workspace </a:t>
            </a:r>
            <a:r>
              <a:rPr lang="en-US" sz="1100" dirty="0" err="1" smtClean="0">
                <a:solidFill>
                  <a:srgbClr val="BB2188"/>
                </a:solidFill>
                <a:hlinkClick r:id="rId3"/>
              </a:rPr>
              <a:t>для</a:t>
            </a:r>
            <a:r>
              <a:rPr lang="en-US" sz="1100" dirty="0" smtClean="0">
                <a:solidFill>
                  <a:srgbClr val="BB2188"/>
                </a:solidFill>
                <a:hlinkClick r:id="rId3"/>
              </a:rPr>
              <a:t> </a:t>
            </a:r>
            <a:r>
              <a:rPr lang="en-US" sz="1100" dirty="0" err="1" smtClean="0">
                <a:solidFill>
                  <a:srgbClr val="BB2188"/>
                </a:solidFill>
                <a:hlinkClick r:id="rId3"/>
              </a:rPr>
              <a:t>совместной</a:t>
            </a:r>
            <a:r>
              <a:rPr lang="en-US" sz="1100" dirty="0" smtClean="0">
                <a:solidFill>
                  <a:srgbClr val="BB2188"/>
                </a:solidFill>
                <a:hlinkClick r:id="rId3"/>
              </a:rPr>
              <a:t> </a:t>
            </a:r>
            <a:r>
              <a:rPr lang="en-US" sz="1100" dirty="0" err="1" smtClean="0">
                <a:solidFill>
                  <a:srgbClr val="BB2188"/>
                </a:solidFill>
                <a:hlinkClick r:id="rId3"/>
              </a:rPr>
              <a:t>работы</a:t>
            </a:r>
            <a:r>
              <a:rPr lang="en-US" sz="1100" dirty="0" smtClean="0">
                <a:solidFill>
                  <a:srgbClr val="BB2188"/>
                </a:solidFill>
                <a:hlinkClick r:id="rId3"/>
              </a:rPr>
              <a:t> с </a:t>
            </a:r>
            <a:r>
              <a:rPr lang="en-US" sz="1100" dirty="0" err="1" smtClean="0">
                <a:solidFill>
                  <a:srgbClr val="BB2188"/>
                </a:solidFill>
                <a:hlinkClick r:id="rId3"/>
              </a:rPr>
              <a:t>документами</a:t>
            </a:r>
            <a:r>
              <a:rPr lang="en-US" sz="1100" dirty="0" smtClean="0">
                <a:solidFill>
                  <a:srgbClr val="222222"/>
                </a:solidFill>
              </a:rPr>
              <a:t>";</a:t>
            </a:r>
          </a:p>
          <a:p>
            <a:pPr marL="457200" lvl="0" indent="-292100" rtl="0">
              <a:lnSpc>
                <a:spcPct val="140000"/>
              </a:lnSpc>
              <a:spcBef>
                <a:spcPts val="500"/>
              </a:spcBef>
              <a:spcAft>
                <a:spcPts val="800"/>
              </a:spcAft>
              <a:buClr>
                <a:srgbClr val="222222"/>
              </a:buClr>
              <a:buSzPct val="166666"/>
              <a:buFont typeface="Arial"/>
              <a:buChar char="•"/>
            </a:pPr>
            <a:r>
              <a:rPr lang="en-US" sz="1100" dirty="0" err="1" smtClean="0">
                <a:solidFill>
                  <a:srgbClr val="0A0A0A"/>
                </a:solidFill>
              </a:rPr>
              <a:t>Статья</a:t>
            </a:r>
            <a:r>
              <a:rPr lang="en-US" sz="1100" dirty="0" smtClean="0">
                <a:solidFill>
                  <a:srgbClr val="0A0A0A"/>
                </a:solidFill>
              </a:rPr>
              <a:t> "</a:t>
            </a:r>
            <a:r>
              <a:rPr lang="en-US" sz="1100" dirty="0" err="1" smtClean="0">
                <a:solidFill>
                  <a:srgbClr val="BB2188"/>
                </a:solidFill>
                <a:hlinkClick r:id="rId4"/>
              </a:rPr>
              <a:t>Как</a:t>
            </a:r>
            <a:r>
              <a:rPr lang="en-US" sz="1100" dirty="0" smtClean="0">
                <a:solidFill>
                  <a:srgbClr val="BB2188"/>
                </a:solidFill>
                <a:hlinkClick r:id="rId4"/>
              </a:rPr>
              <a:t> </a:t>
            </a:r>
            <a:r>
              <a:rPr lang="en-US" sz="1100" dirty="0" err="1" smtClean="0">
                <a:solidFill>
                  <a:srgbClr val="BB2188"/>
                </a:solidFill>
                <a:hlinkClick r:id="rId4"/>
              </a:rPr>
              <a:t>настроить</a:t>
            </a:r>
            <a:r>
              <a:rPr lang="en-US" sz="1100" dirty="0" smtClean="0">
                <a:solidFill>
                  <a:srgbClr val="BB2188"/>
                </a:solidFill>
                <a:hlinkClick r:id="rId4"/>
              </a:rPr>
              <a:t> </a:t>
            </a:r>
            <a:r>
              <a:rPr lang="en-US" sz="1100" dirty="0" err="1" smtClean="0">
                <a:solidFill>
                  <a:srgbClr val="BB2188"/>
                </a:solidFill>
                <a:hlinkClick r:id="rId4"/>
              </a:rPr>
              <a:t>совместную</a:t>
            </a:r>
            <a:r>
              <a:rPr lang="en-US" sz="1100" dirty="0" smtClean="0">
                <a:solidFill>
                  <a:srgbClr val="BB2188"/>
                </a:solidFill>
                <a:hlinkClick r:id="rId4"/>
              </a:rPr>
              <a:t> </a:t>
            </a:r>
            <a:r>
              <a:rPr lang="en-US" sz="1100" dirty="0" err="1" smtClean="0">
                <a:solidFill>
                  <a:srgbClr val="BB2188"/>
                </a:solidFill>
                <a:hlinkClick r:id="rId4"/>
              </a:rPr>
              <a:t>работу</a:t>
            </a:r>
            <a:r>
              <a:rPr lang="en-US" sz="1100" dirty="0" smtClean="0">
                <a:solidFill>
                  <a:srgbClr val="BB2188"/>
                </a:solidFill>
                <a:hlinkClick r:id="rId4"/>
              </a:rPr>
              <a:t> DEVPROM и SharePoint</a:t>
            </a:r>
            <a:r>
              <a:rPr lang="en-US" sz="1100" dirty="0" smtClean="0">
                <a:solidFill>
                  <a:srgbClr val="0A0A0A"/>
                </a:solidFill>
              </a:rPr>
              <a:t>?";</a:t>
            </a:r>
          </a:p>
          <a:p>
            <a:pPr marL="457200" lvl="0" indent="-292100" rtl="0">
              <a:lnSpc>
                <a:spcPct val="140000"/>
              </a:lnSpc>
              <a:spcBef>
                <a:spcPts val="500"/>
              </a:spcBef>
              <a:spcAft>
                <a:spcPts val="800"/>
              </a:spcAft>
              <a:buClr>
                <a:srgbClr val="222222"/>
              </a:buClr>
              <a:buSzPct val="166666"/>
              <a:buFont typeface="Arial"/>
              <a:buChar char="•"/>
            </a:pPr>
            <a:r>
              <a:rPr lang="en-US" sz="1100" dirty="0" err="1" smtClean="0">
                <a:solidFill>
                  <a:srgbClr val="0A0A0A"/>
                </a:solidFill>
              </a:rPr>
              <a:t>Статья</a:t>
            </a:r>
            <a:r>
              <a:rPr lang="en-US" sz="1100" dirty="0" smtClean="0">
                <a:solidFill>
                  <a:srgbClr val="0A0A0A"/>
                </a:solidFill>
              </a:rPr>
              <a:t> "</a:t>
            </a:r>
            <a:r>
              <a:rPr lang="en-US" sz="1100" dirty="0" err="1" smtClean="0">
                <a:solidFill>
                  <a:srgbClr val="BB2188"/>
                </a:solidFill>
                <a:hlinkClick r:id="rId5"/>
              </a:rPr>
              <a:t>Опыт</a:t>
            </a:r>
            <a:r>
              <a:rPr lang="en-US" sz="1100" dirty="0" smtClean="0">
                <a:solidFill>
                  <a:srgbClr val="BB2188"/>
                </a:solidFill>
                <a:hlinkClick r:id="rId5"/>
              </a:rPr>
              <a:t> </a:t>
            </a:r>
            <a:r>
              <a:rPr lang="en-US" sz="1100" dirty="0" err="1" smtClean="0">
                <a:solidFill>
                  <a:srgbClr val="BB2188"/>
                </a:solidFill>
                <a:hlinkClick r:id="rId5"/>
              </a:rPr>
              <a:t>организации</a:t>
            </a:r>
            <a:r>
              <a:rPr lang="en-US" sz="1100" dirty="0" smtClean="0">
                <a:solidFill>
                  <a:srgbClr val="BB2188"/>
                </a:solidFill>
                <a:hlinkClick r:id="rId5"/>
              </a:rPr>
              <a:t> </a:t>
            </a:r>
            <a:r>
              <a:rPr lang="en-US" sz="1100" dirty="0" err="1" smtClean="0">
                <a:solidFill>
                  <a:srgbClr val="BB2188"/>
                </a:solidFill>
                <a:hlinkClick r:id="rId5"/>
              </a:rPr>
              <a:t>процесса</a:t>
            </a:r>
            <a:r>
              <a:rPr lang="en-US" sz="1100" dirty="0" smtClean="0">
                <a:solidFill>
                  <a:srgbClr val="BB2188"/>
                </a:solidFill>
                <a:hlinkClick r:id="rId5"/>
              </a:rPr>
              <a:t> управления </a:t>
            </a:r>
            <a:r>
              <a:rPr lang="en-US" sz="1100" dirty="0" err="1" smtClean="0">
                <a:solidFill>
                  <a:srgbClr val="BB2188"/>
                </a:solidFill>
                <a:hlinkClick r:id="rId5"/>
              </a:rPr>
              <a:t>документацией</a:t>
            </a:r>
            <a:r>
              <a:rPr lang="en-US" sz="1100" dirty="0" smtClean="0">
                <a:solidFill>
                  <a:srgbClr val="BB2188"/>
                </a:solidFill>
                <a:hlinkClick r:id="rId5"/>
              </a:rPr>
              <a:t> </a:t>
            </a:r>
            <a:r>
              <a:rPr lang="en-US" sz="1100" dirty="0" err="1" smtClean="0">
                <a:solidFill>
                  <a:srgbClr val="BB2188"/>
                </a:solidFill>
                <a:hlinkClick r:id="rId5"/>
              </a:rPr>
              <a:t>на</a:t>
            </a:r>
            <a:r>
              <a:rPr lang="en-US" sz="1100" dirty="0" smtClean="0">
                <a:solidFill>
                  <a:srgbClr val="BB2188"/>
                </a:solidFill>
                <a:hlinkClick r:id="rId5"/>
              </a:rPr>
              <a:t> </a:t>
            </a:r>
            <a:r>
              <a:rPr lang="en-US" sz="1100" dirty="0" err="1" smtClean="0">
                <a:solidFill>
                  <a:srgbClr val="BB2188"/>
                </a:solidFill>
                <a:hlinkClick r:id="rId5"/>
              </a:rPr>
              <a:t>проекте</a:t>
            </a:r>
            <a:r>
              <a:rPr lang="en-US" sz="1100" dirty="0" smtClean="0">
                <a:solidFill>
                  <a:srgbClr val="0A0A0A"/>
                </a:solidFill>
              </a:rPr>
              <a:t>"?</a:t>
            </a:r>
          </a:p>
          <a:p>
            <a:pPr lvl="0" rtl="0">
              <a:lnSpc>
                <a:spcPct val="112500"/>
              </a:lnSpc>
              <a:spcAft>
                <a:spcPts val="300"/>
              </a:spcAft>
              <a:buNone/>
            </a:pPr>
            <a:endParaRPr lang="ru-RU" sz="1100" dirty="0" smtClean="0">
              <a:solidFill>
                <a:srgbClr val="22222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531723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25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ru-RU" sz="1100" dirty="0" smtClean="0">
                <a:solidFill>
                  <a:srgbClr val="222222"/>
                </a:solidFill>
              </a:rPr>
              <a:t>Контакты</a:t>
            </a:r>
          </a:p>
          <a:p>
            <a:pPr marL="0" marR="0" lvl="0" indent="0" algn="l" rtl="0">
              <a:lnSpc>
                <a:spcPct val="112500"/>
              </a:lnSpc>
              <a:spcBef>
                <a:spcPts val="0"/>
              </a:spcBef>
              <a:spcAft>
                <a:spcPts val="300"/>
              </a:spcAft>
              <a:buNone/>
            </a:pPr>
            <a:endParaRPr lang="ru-RU" sz="1100" dirty="0" smtClean="0">
              <a:solidFill>
                <a:srgbClr val="222222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125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Поблагодарить организаторов и Сергея Мартыненко за помощь и дельные советы по формированию презентации</a:t>
            </a:r>
          </a:p>
        </p:txBody>
      </p:sp>
    </p:spTree>
    <p:extLst>
      <p:ext uri="{BB962C8B-B14F-4D97-AF65-F5344CB8AC3E}">
        <p14:creationId xmlns="" xmlns:p14="http://schemas.microsoft.com/office/powerpoint/2010/main" val="3489234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42857"/>
              </a:lnSpc>
              <a:buNone/>
            </a:pPr>
            <a:r>
              <a:rPr lang="ru-RU" sz="1100" dirty="0" smtClean="0"/>
              <a:t>Блиц-</a:t>
            </a:r>
            <a:r>
              <a:rPr lang="en-US" sz="1100" dirty="0" err="1" smtClean="0"/>
              <a:t>доклад</a:t>
            </a:r>
            <a:r>
              <a:rPr lang="en-US" sz="1100" dirty="0" smtClean="0"/>
              <a:t> </a:t>
            </a:r>
            <a:r>
              <a:rPr lang="en-US" sz="1100" dirty="0" err="1" smtClean="0"/>
              <a:t>на</a:t>
            </a:r>
            <a:r>
              <a:rPr lang="en-US" sz="1100" dirty="0" smtClean="0"/>
              <a:t> 20 </a:t>
            </a:r>
            <a:r>
              <a:rPr lang="en-US" sz="1100" dirty="0" err="1" smtClean="0"/>
              <a:t>минут</a:t>
            </a:r>
            <a:endParaRPr lang="en-US" sz="1100" dirty="0" smtClean="0"/>
          </a:p>
          <a:p>
            <a:pPr lvl="0" rtl="0">
              <a:lnSpc>
                <a:spcPct val="142857"/>
              </a:lnSpc>
              <a:buClr>
                <a:srgbClr val="000000"/>
              </a:buClr>
              <a:buSzPct val="100000"/>
              <a:buFont typeface="Arial"/>
              <a:buNone/>
            </a:pPr>
            <a:r>
              <a:rPr lang="en-US" dirty="0" smtClean="0"/>
              <a:t>---</a:t>
            </a:r>
          </a:p>
          <a:p>
            <a:pPr lvl="0" rtl="0">
              <a:buNone/>
            </a:pPr>
            <a:r>
              <a:rPr lang="en-US" dirty="0" err="1" smtClean="0"/>
              <a:t>Приветствие</a:t>
            </a:r>
            <a:r>
              <a:rPr lang="en-US" dirty="0" smtClean="0"/>
              <a:t>. </a:t>
            </a:r>
            <a:r>
              <a:rPr lang="en-US" dirty="0" err="1" smtClean="0"/>
              <a:t>Кто</a:t>
            </a:r>
            <a:r>
              <a:rPr lang="en-US" dirty="0" smtClean="0"/>
              <a:t> я. </a:t>
            </a:r>
            <a:r>
              <a:rPr lang="en-US" dirty="0" err="1" smtClean="0"/>
              <a:t>Откуда</a:t>
            </a:r>
            <a:r>
              <a:rPr lang="en-US" dirty="0" smtClean="0"/>
              <a:t>. </a:t>
            </a:r>
            <a:r>
              <a:rPr lang="en-US" dirty="0" err="1" smtClean="0"/>
              <a:t>Из</a:t>
            </a:r>
            <a:r>
              <a:rPr lang="en-US" dirty="0" smtClean="0"/>
              <a:t> </a:t>
            </a:r>
            <a:r>
              <a:rPr lang="en-US" dirty="0" err="1" smtClean="0"/>
              <a:t>какой</a:t>
            </a:r>
            <a:r>
              <a:rPr lang="en-US" dirty="0" smtClean="0"/>
              <a:t> </a:t>
            </a:r>
            <a:r>
              <a:rPr lang="en-US" dirty="0" err="1" smtClean="0"/>
              <a:t>компании</a:t>
            </a:r>
            <a:r>
              <a:rPr lang="en-US" dirty="0" smtClean="0"/>
              <a:t>. </a:t>
            </a:r>
            <a:r>
              <a:rPr lang="en-US" dirty="0" err="1" smtClean="0"/>
              <a:t>Чем</a:t>
            </a:r>
            <a:r>
              <a:rPr lang="en-US" dirty="0" smtClean="0"/>
              <a:t> </a:t>
            </a:r>
            <a:r>
              <a:rPr lang="en-US" dirty="0" err="1" smtClean="0"/>
              <a:t>занимается</a:t>
            </a:r>
            <a:r>
              <a:rPr lang="en-US" dirty="0" smtClean="0"/>
              <a:t> </a:t>
            </a:r>
            <a:r>
              <a:rPr lang="en-US" dirty="0" err="1" smtClean="0"/>
              <a:t>компания</a:t>
            </a:r>
            <a:r>
              <a:rPr lang="en-US" dirty="0" smtClean="0"/>
              <a:t> и </a:t>
            </a:r>
            <a:r>
              <a:rPr lang="en-US" dirty="0" err="1" smtClean="0"/>
              <a:t>на</a:t>
            </a:r>
            <a:r>
              <a:rPr lang="en-US" dirty="0" smtClean="0"/>
              <a:t> </a:t>
            </a:r>
            <a:r>
              <a:rPr lang="en-US" dirty="0" err="1" smtClean="0"/>
              <a:t>каких</a:t>
            </a:r>
            <a:r>
              <a:rPr lang="en-US" dirty="0" smtClean="0"/>
              <a:t> </a:t>
            </a:r>
            <a:r>
              <a:rPr lang="en-US" dirty="0" err="1" smtClean="0"/>
              <a:t>проектах</a:t>
            </a:r>
            <a:r>
              <a:rPr lang="en-US" dirty="0" smtClean="0"/>
              <a:t> </a:t>
            </a:r>
            <a:r>
              <a:rPr lang="en-US" dirty="0" err="1" smtClean="0"/>
              <a:t>работаю</a:t>
            </a:r>
            <a:r>
              <a:rPr lang="en-US" dirty="0" smtClean="0"/>
              <a:t> я.</a:t>
            </a:r>
          </a:p>
          <a:p>
            <a:endParaRPr lang="en-US" dirty="0" smtClean="0"/>
          </a:p>
          <a:p>
            <a:pPr lvl="0" rtl="0">
              <a:lnSpc>
                <a:spcPct val="104296"/>
              </a:lnSpc>
              <a:buClr>
                <a:srgbClr val="000000"/>
              </a:buClr>
              <a:buSzPct val="110000"/>
              <a:buFont typeface="Arial"/>
              <a:buNone/>
            </a:pPr>
            <a:r>
              <a:rPr lang="ru-RU" sz="1100" dirty="0" smtClean="0"/>
              <a:t>«</a:t>
            </a:r>
            <a:r>
              <a:rPr lang="en-US" sz="1100" dirty="0" err="1" smtClean="0"/>
              <a:t>Основная</a:t>
            </a:r>
            <a:r>
              <a:rPr lang="en-US" sz="1100" dirty="0" smtClean="0"/>
              <a:t> </a:t>
            </a:r>
            <a:r>
              <a:rPr lang="en-US" sz="1100" dirty="0" err="1" smtClean="0"/>
              <a:t>предметная</a:t>
            </a:r>
            <a:r>
              <a:rPr lang="en-US" sz="1100" dirty="0" smtClean="0"/>
              <a:t> </a:t>
            </a:r>
            <a:r>
              <a:rPr lang="en-US" sz="1100" dirty="0" err="1" smtClean="0"/>
              <a:t>область</a:t>
            </a:r>
            <a:r>
              <a:rPr lang="en-US" sz="1100" dirty="0" smtClean="0"/>
              <a:t> — </a:t>
            </a:r>
            <a:r>
              <a:rPr lang="en-US" sz="1100" dirty="0" err="1" smtClean="0"/>
              <a:t>телекоммуникации</a:t>
            </a:r>
            <a:r>
              <a:rPr lang="ru-RU" sz="1100" dirty="0" smtClean="0"/>
              <a:t> (3 года)</a:t>
            </a:r>
            <a:r>
              <a:rPr lang="en-US" sz="1100" dirty="0" smtClean="0"/>
              <a:t>. </a:t>
            </a:r>
            <a:r>
              <a:rPr lang="en-US" sz="1100" dirty="0" err="1" smtClean="0"/>
              <a:t>Проектный</a:t>
            </a:r>
            <a:r>
              <a:rPr lang="en-US" sz="1100" dirty="0" smtClean="0"/>
              <a:t> </a:t>
            </a:r>
            <a:r>
              <a:rPr lang="en-US" sz="1100" dirty="0" err="1" smtClean="0"/>
              <a:t>опыт</a:t>
            </a:r>
            <a:r>
              <a:rPr lang="en-US" sz="1100" dirty="0" smtClean="0"/>
              <a:t> (</a:t>
            </a:r>
            <a:r>
              <a:rPr lang="en-US" sz="1100" dirty="0" err="1" smtClean="0"/>
              <a:t>заказная</a:t>
            </a:r>
            <a:r>
              <a:rPr lang="en-US" sz="1100" dirty="0" smtClean="0"/>
              <a:t> </a:t>
            </a:r>
            <a:r>
              <a:rPr lang="en-US" sz="1100" dirty="0" err="1" smtClean="0"/>
              <a:t>разработка</a:t>
            </a:r>
            <a:r>
              <a:rPr lang="en-US" sz="1100" dirty="0" smtClean="0"/>
              <a:t>): </a:t>
            </a:r>
            <a:r>
              <a:rPr lang="en-US" sz="1100" dirty="0" err="1" smtClean="0"/>
              <a:t>разработка</a:t>
            </a:r>
            <a:r>
              <a:rPr lang="en-US" sz="1100" dirty="0" smtClean="0"/>
              <a:t> и </a:t>
            </a:r>
            <a:r>
              <a:rPr lang="en-US" sz="1100" dirty="0" err="1" smtClean="0"/>
              <a:t>развитие</a:t>
            </a:r>
            <a:r>
              <a:rPr lang="en-US" sz="1100" dirty="0" smtClean="0"/>
              <a:t> </a:t>
            </a:r>
            <a:r>
              <a:rPr lang="en-US" sz="1100" dirty="0" err="1" smtClean="0"/>
              <a:t>комплекса</a:t>
            </a:r>
            <a:r>
              <a:rPr lang="en-US" sz="1100" dirty="0" smtClean="0"/>
              <a:t> </a:t>
            </a:r>
            <a:r>
              <a:rPr lang="en-US" sz="1100" dirty="0" err="1" smtClean="0"/>
              <a:t>телекоммуникационных</a:t>
            </a:r>
            <a:r>
              <a:rPr lang="en-US" sz="1100" dirty="0" smtClean="0"/>
              <a:t> </a:t>
            </a:r>
            <a:r>
              <a:rPr lang="en-US" sz="1100" dirty="0" err="1" smtClean="0"/>
              <a:t>систем</a:t>
            </a:r>
            <a:r>
              <a:rPr lang="en-US" sz="1100" dirty="0" smtClean="0"/>
              <a:t> </a:t>
            </a:r>
            <a:r>
              <a:rPr lang="en-US" sz="1100" dirty="0" err="1" smtClean="0"/>
              <a:t>для</a:t>
            </a:r>
            <a:r>
              <a:rPr lang="en-US" sz="1100" dirty="0" smtClean="0"/>
              <a:t> </a:t>
            </a:r>
            <a:r>
              <a:rPr lang="en-US" sz="1100" dirty="0" err="1" smtClean="0"/>
              <a:t>оператора</a:t>
            </a:r>
            <a:r>
              <a:rPr lang="en-US" sz="1100" dirty="0" smtClean="0"/>
              <a:t> </a:t>
            </a:r>
            <a:r>
              <a:rPr lang="en-US" sz="1100" dirty="0" err="1" smtClean="0"/>
              <a:t>связи</a:t>
            </a:r>
            <a:r>
              <a:rPr lang="en-US" sz="1100" dirty="0" smtClean="0"/>
              <a:t> "</a:t>
            </a:r>
            <a:r>
              <a:rPr lang="en-US" sz="1100" dirty="0" err="1" smtClean="0"/>
              <a:t>большой</a:t>
            </a:r>
            <a:r>
              <a:rPr lang="en-US" sz="1100" dirty="0" smtClean="0"/>
              <a:t> </a:t>
            </a:r>
            <a:r>
              <a:rPr lang="en-US" sz="1100" dirty="0" err="1" smtClean="0"/>
              <a:t>тройки</a:t>
            </a:r>
            <a:r>
              <a:rPr lang="en-US" sz="1100" dirty="0" smtClean="0"/>
              <a:t>«</a:t>
            </a:r>
            <a:r>
              <a:rPr lang="ru-RU" sz="1100" dirty="0" smtClean="0"/>
              <a:t> (в основном,</a:t>
            </a:r>
            <a:r>
              <a:rPr lang="ru-RU" sz="1100" baseline="0" dirty="0" smtClean="0"/>
              <a:t> системы учета</a:t>
            </a:r>
            <a:r>
              <a:rPr lang="ru-RU" sz="1100" dirty="0" smtClean="0"/>
              <a:t>)</a:t>
            </a:r>
            <a:r>
              <a:rPr lang="en-US" sz="1100" dirty="0" smtClean="0"/>
              <a:t>, </a:t>
            </a:r>
            <a:r>
              <a:rPr lang="en-US" sz="1100" dirty="0" err="1" smtClean="0"/>
              <a:t>веб-порталы</a:t>
            </a:r>
            <a:r>
              <a:rPr lang="ru-RU" sz="1100" dirty="0" smtClean="0"/>
              <a:t>»</a:t>
            </a:r>
            <a:endParaRPr lang="en-US" sz="1100" dirty="0" smtClean="0"/>
          </a:p>
          <a:p>
            <a:pPr lvl="0" rtl="0">
              <a:lnSpc>
                <a:spcPct val="104296"/>
              </a:lnSpc>
              <a:buClr>
                <a:srgbClr val="000000"/>
              </a:buClr>
              <a:buSzPct val="110000"/>
              <a:buFont typeface="Arial"/>
              <a:buNone/>
            </a:pPr>
            <a:r>
              <a:rPr lang="en-US" sz="1100" dirty="0" smtClean="0"/>
              <a:t> </a:t>
            </a:r>
          </a:p>
          <a:p>
            <a:pPr lvl="0" rtl="0">
              <a:buNone/>
            </a:pPr>
            <a:r>
              <a:rPr lang="en-US" dirty="0" err="1" smtClean="0"/>
              <a:t>Этот</a:t>
            </a:r>
            <a:r>
              <a:rPr lang="en-US" dirty="0" smtClean="0"/>
              <a:t> </a:t>
            </a:r>
            <a:r>
              <a:rPr lang="en-US" dirty="0" err="1" smtClean="0"/>
              <a:t>практический</a:t>
            </a:r>
            <a:r>
              <a:rPr lang="en-US" dirty="0" smtClean="0"/>
              <a:t> </a:t>
            </a:r>
            <a:r>
              <a:rPr lang="en-US" dirty="0" err="1" smtClean="0"/>
              <a:t>доклад</a:t>
            </a:r>
            <a:r>
              <a:rPr lang="en-US" dirty="0" smtClean="0"/>
              <a:t> — </a:t>
            </a:r>
            <a:r>
              <a:rPr lang="en-US" dirty="0" err="1" smtClean="0"/>
              <a:t>обобщение</a:t>
            </a:r>
            <a:r>
              <a:rPr lang="en-US" dirty="0" smtClean="0"/>
              <a:t> </a:t>
            </a:r>
            <a:r>
              <a:rPr lang="en-US" dirty="0" err="1" smtClean="0"/>
              <a:t>как</a:t>
            </a:r>
            <a:r>
              <a:rPr lang="en-US" dirty="0" smtClean="0"/>
              <a:t> </a:t>
            </a:r>
            <a:r>
              <a:rPr lang="en-US" dirty="0" err="1" smtClean="0"/>
              <a:t>теоретических</a:t>
            </a:r>
            <a:r>
              <a:rPr lang="en-US" dirty="0" smtClean="0"/>
              <a:t> </a:t>
            </a:r>
            <a:r>
              <a:rPr lang="en-US" dirty="0" err="1" smtClean="0"/>
              <a:t>знаний</a:t>
            </a:r>
            <a:r>
              <a:rPr lang="en-US" dirty="0" smtClean="0"/>
              <a:t>, </a:t>
            </a:r>
            <a:r>
              <a:rPr lang="en-US" dirty="0" err="1" smtClean="0"/>
              <a:t>так</a:t>
            </a:r>
            <a:r>
              <a:rPr lang="en-US" dirty="0" smtClean="0"/>
              <a:t> и </a:t>
            </a:r>
            <a:r>
              <a:rPr lang="en-US" dirty="0" err="1" smtClean="0"/>
              <a:t>знаний</a:t>
            </a:r>
            <a:r>
              <a:rPr lang="en-US" dirty="0" smtClean="0"/>
              <a:t>, </a:t>
            </a:r>
            <a:r>
              <a:rPr lang="en-US" dirty="0" err="1" smtClean="0"/>
              <a:t>полученных</a:t>
            </a:r>
            <a:r>
              <a:rPr lang="en-US" dirty="0" smtClean="0"/>
              <a:t> </a:t>
            </a:r>
            <a:r>
              <a:rPr lang="en-US" dirty="0" err="1" smtClean="0"/>
              <a:t>методом</a:t>
            </a:r>
            <a:r>
              <a:rPr lang="en-US" dirty="0" smtClean="0"/>
              <a:t> </a:t>
            </a:r>
            <a:r>
              <a:rPr lang="en-US" dirty="0" err="1" smtClean="0"/>
              <a:t>проб</a:t>
            </a:r>
            <a:r>
              <a:rPr lang="en-US" dirty="0" smtClean="0"/>
              <a:t> и </a:t>
            </a:r>
            <a:r>
              <a:rPr lang="en-US" dirty="0" err="1" smtClean="0"/>
              <a:t>ошибок</a:t>
            </a:r>
            <a:r>
              <a:rPr lang="en-US" dirty="0" smtClean="0"/>
              <a:t>. </a:t>
            </a:r>
            <a:r>
              <a:rPr lang="en-US" dirty="0" err="1" smtClean="0"/>
              <a:t>Это</a:t>
            </a:r>
            <a:r>
              <a:rPr lang="en-US" dirty="0" smtClean="0"/>
              <a:t> </a:t>
            </a:r>
            <a:r>
              <a:rPr lang="en-US" dirty="0" err="1" smtClean="0"/>
              <a:t>всего</a:t>
            </a:r>
            <a:r>
              <a:rPr lang="en-US" dirty="0" smtClean="0"/>
              <a:t> </a:t>
            </a:r>
            <a:r>
              <a:rPr lang="en-US" dirty="0" err="1" smtClean="0"/>
              <a:t>лишь</a:t>
            </a:r>
            <a:r>
              <a:rPr lang="en-US" dirty="0" smtClean="0"/>
              <a:t> </a:t>
            </a:r>
            <a:r>
              <a:rPr lang="en-US" dirty="0" err="1" smtClean="0"/>
              <a:t>один</a:t>
            </a:r>
            <a:r>
              <a:rPr lang="en-US" dirty="0" smtClean="0"/>
              <a:t> </a:t>
            </a:r>
            <a:r>
              <a:rPr lang="en-US" dirty="0" err="1" smtClean="0"/>
              <a:t>из</a:t>
            </a:r>
            <a:r>
              <a:rPr lang="en-US" dirty="0" smtClean="0"/>
              <a:t> </a:t>
            </a:r>
            <a:r>
              <a:rPr lang="en-US" dirty="0" err="1" smtClean="0"/>
              <a:t>способов</a:t>
            </a:r>
            <a:r>
              <a:rPr lang="en-US" dirty="0" smtClean="0"/>
              <a:t> </a:t>
            </a:r>
            <a:r>
              <a:rPr lang="en-US" dirty="0" err="1" smtClean="0"/>
              <a:t>решения</a:t>
            </a:r>
            <a:r>
              <a:rPr lang="en-US" dirty="0" smtClean="0"/>
              <a:t> </a:t>
            </a:r>
            <a:r>
              <a:rPr lang="en-US" dirty="0" err="1" smtClean="0"/>
              <a:t>поставленной</a:t>
            </a:r>
            <a:r>
              <a:rPr lang="en-US" dirty="0" smtClean="0"/>
              <a:t> </a:t>
            </a:r>
            <a:r>
              <a:rPr lang="en-US" dirty="0" err="1" smtClean="0"/>
              <a:t>задачи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38735157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В </a:t>
            </a:r>
            <a:r>
              <a:rPr lang="en-US" dirty="0" err="1" smtClean="0"/>
              <a:t>докладе</a:t>
            </a:r>
            <a:r>
              <a:rPr lang="en-US" dirty="0" smtClean="0"/>
              <a:t> </a:t>
            </a:r>
            <a:r>
              <a:rPr lang="en-US" dirty="0" err="1" smtClean="0"/>
              <a:t>расскажу</a:t>
            </a:r>
            <a:r>
              <a:rPr lang="en-US" dirty="0" smtClean="0"/>
              <a:t> о </a:t>
            </a:r>
            <a:r>
              <a:rPr lang="en-US" dirty="0" err="1" smtClean="0"/>
              <a:t>приемах</a:t>
            </a:r>
            <a:r>
              <a:rPr lang="en-US" dirty="0" smtClean="0"/>
              <a:t> и </a:t>
            </a:r>
            <a:r>
              <a:rPr lang="en-US" dirty="0" err="1" smtClean="0"/>
              <a:t>инструментальных</a:t>
            </a:r>
            <a:r>
              <a:rPr lang="en-US" dirty="0" smtClean="0"/>
              <a:t> </a:t>
            </a:r>
            <a:r>
              <a:rPr lang="en-US" dirty="0" err="1" smtClean="0"/>
              <a:t>средствах</a:t>
            </a:r>
            <a:r>
              <a:rPr lang="en-US" dirty="0" smtClean="0"/>
              <a:t>, </a:t>
            </a:r>
            <a:r>
              <a:rPr lang="en-US" dirty="0" err="1" smtClean="0"/>
              <a:t>которые</a:t>
            </a:r>
            <a:r>
              <a:rPr lang="en-US" dirty="0" smtClean="0"/>
              <a:t> я </a:t>
            </a:r>
            <a:r>
              <a:rPr lang="en-US" dirty="0" err="1" smtClean="0"/>
              <a:t>использую</a:t>
            </a:r>
            <a:r>
              <a:rPr lang="en-US" dirty="0" smtClean="0"/>
              <a:t> </a:t>
            </a:r>
            <a:r>
              <a:rPr lang="en-US" dirty="0" err="1" smtClean="0"/>
              <a:t>повседневно</a:t>
            </a:r>
            <a:r>
              <a:rPr lang="en-US" dirty="0" smtClean="0"/>
              <a:t> </a:t>
            </a:r>
            <a:r>
              <a:rPr lang="en-US" dirty="0" err="1" smtClean="0"/>
              <a:t>для</a:t>
            </a:r>
            <a:r>
              <a:rPr lang="en-US" dirty="0" smtClean="0"/>
              <a:t> </a:t>
            </a:r>
            <a:r>
              <a:rPr lang="en-US" dirty="0" err="1" smtClean="0"/>
              <a:t>сопровождения</a:t>
            </a:r>
            <a:r>
              <a:rPr lang="en-US" dirty="0" smtClean="0"/>
              <a:t> и </a:t>
            </a:r>
            <a:r>
              <a:rPr lang="en-US" dirty="0" err="1" smtClean="0"/>
              <a:t>развития</a:t>
            </a:r>
            <a:r>
              <a:rPr lang="en-US" dirty="0" smtClean="0"/>
              <a:t> </a:t>
            </a:r>
            <a:r>
              <a:rPr lang="en-US" dirty="0" err="1" smtClean="0"/>
              <a:t>ресурса</a:t>
            </a:r>
            <a:r>
              <a:rPr lang="en-US" dirty="0" smtClean="0"/>
              <a:t> </a:t>
            </a:r>
            <a:r>
              <a:rPr lang="en-US" dirty="0" err="1" smtClean="0"/>
              <a:t>хранения</a:t>
            </a:r>
            <a:r>
              <a:rPr lang="en-US" dirty="0" smtClean="0"/>
              <a:t> </a:t>
            </a:r>
            <a:r>
              <a:rPr lang="en-US" dirty="0" err="1" smtClean="0"/>
              <a:t>документов</a:t>
            </a:r>
            <a:r>
              <a:rPr lang="en-US" dirty="0" smtClean="0"/>
              <a:t>, а </a:t>
            </a:r>
            <a:r>
              <a:rPr lang="en-US" dirty="0" err="1" smtClean="0"/>
              <a:t>также</a:t>
            </a:r>
            <a:r>
              <a:rPr lang="en-US" dirty="0" smtClean="0"/>
              <a:t> </a:t>
            </a:r>
            <a:r>
              <a:rPr lang="en-US" dirty="0" err="1" smtClean="0"/>
              <a:t>для</a:t>
            </a:r>
            <a:r>
              <a:rPr lang="en-US" dirty="0" smtClean="0"/>
              <a:t> </a:t>
            </a:r>
            <a:r>
              <a:rPr lang="en-US" dirty="0" err="1" smtClean="0"/>
              <a:t>обеспечения</a:t>
            </a:r>
            <a:r>
              <a:rPr lang="en-US" dirty="0" smtClean="0"/>
              <a:t> </a:t>
            </a:r>
            <a:r>
              <a:rPr lang="en-US" dirty="0" err="1" smtClean="0"/>
              <a:t>его</a:t>
            </a:r>
            <a:r>
              <a:rPr lang="en-US" dirty="0" smtClean="0"/>
              <a:t> </a:t>
            </a:r>
            <a:r>
              <a:rPr lang="en-US" dirty="0" err="1" smtClean="0"/>
              <a:t>совместного</a:t>
            </a:r>
            <a:r>
              <a:rPr lang="en-US" dirty="0" smtClean="0"/>
              <a:t> </a:t>
            </a:r>
            <a:r>
              <a:rPr lang="en-US" dirty="0" err="1" smtClean="0"/>
              <a:t>использования</a:t>
            </a:r>
            <a:r>
              <a:rPr lang="ru-RU" dirty="0" smtClean="0"/>
              <a:t>,</a:t>
            </a:r>
            <a:r>
              <a:rPr lang="ru-RU" baseline="0" dirty="0" smtClean="0"/>
              <a:t> а также об этапах эволюции от 0 до н.в.</a:t>
            </a:r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15370407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Так было</a:t>
            </a:r>
            <a:r>
              <a:rPr lang="ru-RU" baseline="0" dirty="0" smtClean="0"/>
              <a:t> сначала…</a:t>
            </a:r>
          </a:p>
          <a:p>
            <a:r>
              <a:rPr lang="ru-RU" baseline="0" dirty="0" smtClean="0"/>
              <a:t>Наверное, кому-нибудь знакомо такое…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244291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rtl="0">
              <a:buNone/>
            </a:pPr>
            <a:r>
              <a:rPr lang="en-US" sz="1100" dirty="0" err="1" smtClean="0"/>
              <a:t>Начальная</a:t>
            </a:r>
            <a:r>
              <a:rPr lang="en-US" sz="1100" dirty="0" smtClean="0"/>
              <a:t> </a:t>
            </a:r>
            <a:r>
              <a:rPr lang="en-US" sz="1100" dirty="0" err="1" smtClean="0"/>
              <a:t>стадия</a:t>
            </a:r>
            <a:r>
              <a:rPr lang="en-US" sz="1100" dirty="0" smtClean="0"/>
              <a:t>. </a:t>
            </a:r>
            <a:r>
              <a:rPr lang="en-US" sz="1100" dirty="0" err="1" smtClean="0"/>
              <a:t>Область</a:t>
            </a:r>
            <a:r>
              <a:rPr lang="en-US" sz="1100" dirty="0" smtClean="0"/>
              <a:t> </a:t>
            </a:r>
            <a:r>
              <a:rPr lang="en-US" sz="1100" dirty="0" err="1" smtClean="0"/>
              <a:t>проблем</a:t>
            </a:r>
            <a:r>
              <a:rPr lang="en-US" sz="1100" dirty="0" smtClean="0"/>
              <a:t>. </a:t>
            </a:r>
            <a:r>
              <a:rPr lang="en-US" sz="1100" dirty="0" err="1" smtClean="0"/>
              <a:t>Хаос</a:t>
            </a:r>
            <a:r>
              <a:rPr lang="en-US" sz="1100" dirty="0" smtClean="0"/>
              <a:t>.</a:t>
            </a:r>
            <a:endParaRPr lang="ru-RU" sz="1100" dirty="0" smtClean="0"/>
          </a:p>
          <a:p>
            <a:pPr lvl="0" rtl="0">
              <a:buNone/>
            </a:pPr>
            <a:endParaRPr lang="ru-RU" sz="1100" dirty="0" smtClean="0"/>
          </a:p>
          <a:p>
            <a:pPr lvl="0" rtl="0">
              <a:buNone/>
            </a:pPr>
            <a:r>
              <a:rPr lang="ru-RU" sz="11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 Ровно та же проблема была у нас. Самое неприятное, когда 100 страничный документ правят сразу 3-4 человека, а потом это надо свести. И так несколько раз подряд.</a:t>
            </a:r>
            <a:endParaRPr lang="en-US" sz="1100" dirty="0" smtClean="0"/>
          </a:p>
        </p:txBody>
      </p:sp>
    </p:spTree>
    <p:extLst>
      <p:ext uri="{BB962C8B-B14F-4D97-AF65-F5344CB8AC3E}">
        <p14:creationId xmlns="" xmlns:p14="http://schemas.microsoft.com/office/powerpoint/2010/main" val="29244291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rtl="0">
              <a:buNone/>
            </a:pPr>
            <a:r>
              <a:rPr lang="en-US" sz="1100" dirty="0" err="1" smtClean="0"/>
              <a:t>Область</a:t>
            </a:r>
            <a:r>
              <a:rPr lang="en-US" sz="1100" dirty="0" smtClean="0"/>
              <a:t> </a:t>
            </a:r>
            <a:r>
              <a:rPr lang="en-US" sz="1100" dirty="0" err="1" smtClean="0"/>
              <a:t>решений</a:t>
            </a:r>
            <a:r>
              <a:rPr lang="ru-RU" sz="1100" dirty="0" smtClean="0"/>
              <a:t> описанных проблем</a:t>
            </a:r>
            <a:endParaRPr lang="en-US" sz="1100" dirty="0"/>
          </a:p>
        </p:txBody>
      </p:sp>
    </p:spTree>
    <p:extLst>
      <p:ext uri="{BB962C8B-B14F-4D97-AF65-F5344CB8AC3E}">
        <p14:creationId xmlns="" xmlns:p14="http://schemas.microsoft.com/office/powerpoint/2010/main" val="29244291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rtl="0">
              <a:lnSpc>
                <a:spcPct val="115000"/>
              </a:lnSpc>
              <a:buClr>
                <a:srgbClr val="000000"/>
              </a:buClr>
              <a:buSzPct val="73333"/>
              <a:buFont typeface="Arial"/>
              <a:buNone/>
            </a:pPr>
            <a:r>
              <a:rPr lang="ru-RU" sz="1100" dirty="0" smtClean="0"/>
              <a:t>Первый вопрос, который обычно задает аналитик — «Зачем?», т.е. какие цели</a:t>
            </a:r>
            <a:r>
              <a:rPr lang="ru-RU" sz="1100" baseline="0" dirty="0" smtClean="0"/>
              <a:t> преследуют пользователи будущего решения?</a:t>
            </a:r>
            <a:endParaRPr lang="ru-RU" sz="1100" dirty="0" smtClean="0"/>
          </a:p>
          <a:p>
            <a:pPr lvl="0" rtl="0">
              <a:lnSpc>
                <a:spcPct val="115000"/>
              </a:lnSpc>
              <a:buClr>
                <a:srgbClr val="000000"/>
              </a:buClr>
              <a:buSzPct val="73333"/>
              <a:buFont typeface="Arial"/>
              <a:buNone/>
            </a:pPr>
            <a:endParaRPr lang="ru-RU" sz="1100" dirty="0" smtClean="0"/>
          </a:p>
          <a:p>
            <a:pPr lvl="0" rtl="0">
              <a:lnSpc>
                <a:spcPct val="115000"/>
              </a:lnSpc>
              <a:buClr>
                <a:srgbClr val="000000"/>
              </a:buClr>
              <a:buSzPct val="73333"/>
              <a:buFont typeface="Arial"/>
              <a:buNone/>
            </a:pPr>
            <a:r>
              <a:rPr lang="en-US" sz="1100" dirty="0" err="1" smtClean="0"/>
              <a:t>Главная</a:t>
            </a:r>
            <a:r>
              <a:rPr lang="en-US" sz="1100" dirty="0" smtClean="0"/>
              <a:t> </a:t>
            </a:r>
            <a:r>
              <a:rPr lang="en-US" sz="1100" dirty="0" err="1" smtClean="0"/>
              <a:t>цель</a:t>
            </a:r>
            <a:r>
              <a:rPr lang="en-US" sz="1100" dirty="0" smtClean="0"/>
              <a:t> </a:t>
            </a:r>
            <a:r>
              <a:rPr lang="en-US" sz="1100" dirty="0" err="1" smtClean="0"/>
              <a:t>для</a:t>
            </a:r>
            <a:r>
              <a:rPr lang="en-US" sz="1100" dirty="0" smtClean="0"/>
              <a:t> </a:t>
            </a:r>
            <a:r>
              <a:rPr lang="en-US" sz="1100" dirty="0" err="1" smtClean="0"/>
              <a:t>всех</a:t>
            </a:r>
            <a:r>
              <a:rPr lang="en-US" sz="1100" dirty="0" smtClean="0"/>
              <a:t> </a:t>
            </a:r>
            <a:r>
              <a:rPr lang="en-US" sz="1100" dirty="0" err="1" smtClean="0"/>
              <a:t>пользователей</a:t>
            </a:r>
            <a:r>
              <a:rPr lang="en-US" sz="1100" dirty="0" smtClean="0"/>
              <a:t> </a:t>
            </a:r>
            <a:r>
              <a:rPr lang="en-US" sz="1100" dirty="0" err="1" smtClean="0"/>
              <a:t>предполагаемого</a:t>
            </a:r>
            <a:r>
              <a:rPr lang="en-US" sz="1100" dirty="0" smtClean="0"/>
              <a:t> </a:t>
            </a:r>
            <a:r>
              <a:rPr lang="en-US" sz="1100" dirty="0" err="1" smtClean="0"/>
              <a:t>решения</a:t>
            </a:r>
            <a:r>
              <a:rPr lang="en-US" sz="1100" dirty="0" smtClean="0"/>
              <a:t> — </a:t>
            </a:r>
            <a:r>
              <a:rPr lang="en-US" sz="1100" dirty="0" err="1" smtClean="0"/>
              <a:t>единый</a:t>
            </a:r>
            <a:r>
              <a:rPr lang="en-US" sz="1100" dirty="0" smtClean="0"/>
              <a:t> и </a:t>
            </a:r>
            <a:r>
              <a:rPr lang="en-US" sz="1100" dirty="0" err="1" smtClean="0"/>
              <a:t>удобный</a:t>
            </a:r>
            <a:r>
              <a:rPr lang="en-US" sz="1100" dirty="0" smtClean="0"/>
              <a:t> </a:t>
            </a:r>
            <a:r>
              <a:rPr lang="en-US" sz="1100" dirty="0" err="1" smtClean="0"/>
              <a:t>способ</a:t>
            </a:r>
            <a:r>
              <a:rPr lang="en-US" sz="1100" dirty="0" smtClean="0"/>
              <a:t> </a:t>
            </a:r>
            <a:r>
              <a:rPr lang="en-US" sz="1100" dirty="0" err="1" smtClean="0"/>
              <a:t>ознакомления</a:t>
            </a:r>
            <a:r>
              <a:rPr lang="en-US" sz="1100" dirty="0" smtClean="0"/>
              <a:t> и </a:t>
            </a:r>
            <a:r>
              <a:rPr lang="en-US" sz="1100" b="1" u="sng" dirty="0" err="1" smtClean="0"/>
              <a:t>совместной</a:t>
            </a:r>
            <a:r>
              <a:rPr lang="en-US" sz="1100" dirty="0" smtClean="0"/>
              <a:t> </a:t>
            </a:r>
            <a:r>
              <a:rPr lang="en-US" sz="1100" dirty="0" err="1" smtClean="0"/>
              <a:t>работы</a:t>
            </a:r>
            <a:r>
              <a:rPr lang="en-US" sz="1100" dirty="0" smtClean="0"/>
              <a:t> с </a:t>
            </a:r>
            <a:r>
              <a:rPr lang="en-US" sz="1100" b="1" u="sng" dirty="0" err="1" smtClean="0"/>
              <a:t>актуальной</a:t>
            </a:r>
            <a:r>
              <a:rPr lang="en-US" sz="1100" b="1" u="sng" dirty="0" smtClean="0"/>
              <a:t> </a:t>
            </a:r>
            <a:r>
              <a:rPr lang="en-US" sz="1100" dirty="0" err="1" smtClean="0"/>
              <a:t>проектной</a:t>
            </a:r>
            <a:r>
              <a:rPr lang="en-US" sz="1100" dirty="0" smtClean="0"/>
              <a:t> </a:t>
            </a:r>
            <a:r>
              <a:rPr lang="en-US" sz="1100" dirty="0" err="1" smtClean="0"/>
              <a:t>документацией</a:t>
            </a:r>
            <a:endParaRPr lang="en-US" sz="1100" dirty="0" smtClean="0"/>
          </a:p>
        </p:txBody>
      </p:sp>
    </p:spTree>
    <p:extLst>
      <p:ext uri="{BB962C8B-B14F-4D97-AF65-F5344CB8AC3E}">
        <p14:creationId xmlns="" xmlns:p14="http://schemas.microsoft.com/office/powerpoint/2010/main" val="29244291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rtl="0">
              <a:buNone/>
            </a:pPr>
            <a:r>
              <a:rPr lang="en-US" sz="1100" dirty="0" err="1" smtClean="0"/>
              <a:t>Первая</a:t>
            </a:r>
            <a:r>
              <a:rPr lang="en-US" sz="1100" dirty="0" smtClean="0"/>
              <a:t> </a:t>
            </a:r>
            <a:r>
              <a:rPr lang="en-US" sz="1100" dirty="0" err="1" smtClean="0"/>
              <a:t>попытка</a:t>
            </a:r>
            <a:r>
              <a:rPr lang="en-US" sz="1100" dirty="0" smtClean="0"/>
              <a:t> — </a:t>
            </a:r>
            <a:r>
              <a:rPr lang="en-US" sz="1100" dirty="0" err="1" smtClean="0"/>
              <a:t>организация</a:t>
            </a:r>
            <a:r>
              <a:rPr lang="en-US" sz="1100" dirty="0" smtClean="0"/>
              <a:t> </a:t>
            </a:r>
            <a:r>
              <a:rPr lang="en-US" sz="1100" dirty="0" err="1" smtClean="0"/>
              <a:t>хранилища</a:t>
            </a:r>
            <a:r>
              <a:rPr lang="en-US" sz="1100" dirty="0" smtClean="0"/>
              <a:t> </a:t>
            </a:r>
            <a:r>
              <a:rPr lang="en-US" sz="1100" dirty="0" err="1" smtClean="0"/>
              <a:t>на</a:t>
            </a:r>
            <a:r>
              <a:rPr lang="en-US" sz="1100" dirty="0" smtClean="0"/>
              <a:t> </a:t>
            </a:r>
            <a:r>
              <a:rPr lang="en-US" sz="1100" dirty="0" err="1" smtClean="0"/>
              <a:t>своем</a:t>
            </a:r>
            <a:r>
              <a:rPr lang="en-US" sz="1100" dirty="0" smtClean="0"/>
              <a:t> ПК. </a:t>
            </a:r>
            <a:r>
              <a:rPr lang="en-US" sz="1100" dirty="0" err="1" smtClean="0"/>
              <a:t>Все</a:t>
            </a:r>
            <a:r>
              <a:rPr lang="en-US" sz="1100" dirty="0" smtClean="0"/>
              <a:t> </a:t>
            </a:r>
            <a:r>
              <a:rPr lang="en-US" sz="1100" dirty="0" err="1" smtClean="0"/>
              <a:t>вопросы</a:t>
            </a:r>
            <a:r>
              <a:rPr lang="en-US" sz="1100" dirty="0" smtClean="0"/>
              <a:t> по </a:t>
            </a:r>
            <a:r>
              <a:rPr lang="en-US" sz="1100" dirty="0" err="1" smtClean="0"/>
              <a:t>документам</a:t>
            </a:r>
            <a:r>
              <a:rPr lang="en-US" sz="1100" dirty="0" smtClean="0"/>
              <a:t> — к </a:t>
            </a:r>
            <a:r>
              <a:rPr lang="en-US" sz="1100" dirty="0" err="1" smtClean="0"/>
              <a:t>аналитику</a:t>
            </a:r>
            <a:r>
              <a:rPr lang="en-US" sz="1100" dirty="0" smtClean="0"/>
              <a:t>. </a:t>
            </a:r>
            <a:r>
              <a:rPr lang="en-US" sz="1100" dirty="0" err="1" smtClean="0"/>
              <a:t>На</a:t>
            </a:r>
            <a:r>
              <a:rPr lang="en-US" sz="1100" dirty="0" smtClean="0"/>
              <a:t> </a:t>
            </a:r>
            <a:r>
              <a:rPr lang="en-US" sz="1100" dirty="0" err="1" smtClean="0"/>
              <a:t>запрос</a:t>
            </a:r>
            <a:r>
              <a:rPr lang="en-US" sz="1100" dirty="0" smtClean="0"/>
              <a:t> </a:t>
            </a:r>
            <a:r>
              <a:rPr lang="en-US" sz="1100" dirty="0" err="1" smtClean="0"/>
              <a:t>отправка</a:t>
            </a:r>
            <a:r>
              <a:rPr lang="en-US" sz="1100" dirty="0" smtClean="0"/>
              <a:t> </a:t>
            </a:r>
            <a:r>
              <a:rPr lang="en-US" sz="1100" dirty="0" err="1" smtClean="0"/>
              <a:t>документа</a:t>
            </a:r>
            <a:r>
              <a:rPr lang="en-US" sz="1100" dirty="0" smtClean="0"/>
              <a:t>.</a:t>
            </a:r>
          </a:p>
          <a:p>
            <a:endParaRPr lang="en-US" sz="1100" dirty="0" smtClean="0"/>
          </a:p>
          <a:p>
            <a:pPr lvl="0" rtl="0">
              <a:buNone/>
            </a:pPr>
            <a:r>
              <a:rPr lang="en-US" sz="1100" dirty="0" smtClean="0"/>
              <a:t>По </a:t>
            </a:r>
            <a:r>
              <a:rPr lang="en-US" sz="1100" dirty="0" err="1" smtClean="0"/>
              <a:t>мере</a:t>
            </a:r>
            <a:r>
              <a:rPr lang="en-US" sz="1100" dirty="0" smtClean="0"/>
              <a:t> </a:t>
            </a:r>
            <a:r>
              <a:rPr lang="en-US" sz="1100" dirty="0" err="1" smtClean="0"/>
              <a:t>ознакомления</a:t>
            </a:r>
            <a:r>
              <a:rPr lang="en-US" sz="1100" dirty="0" smtClean="0"/>
              <a:t> с SharePoint </a:t>
            </a:r>
            <a:r>
              <a:rPr lang="en-US" sz="1100" dirty="0" err="1" smtClean="0"/>
              <a:t>был</a:t>
            </a:r>
            <a:r>
              <a:rPr lang="en-US" sz="1100" dirty="0" smtClean="0"/>
              <a:t> </a:t>
            </a:r>
            <a:r>
              <a:rPr lang="en-US" sz="1100" dirty="0" err="1" smtClean="0"/>
              <a:t>создан</a:t>
            </a:r>
            <a:r>
              <a:rPr lang="en-US" sz="1100" dirty="0" smtClean="0"/>
              <a:t> </a:t>
            </a:r>
            <a:r>
              <a:rPr lang="en-US" sz="1100" dirty="0" err="1" smtClean="0"/>
              <a:t>веб-узел</a:t>
            </a:r>
            <a:r>
              <a:rPr lang="en-US" sz="1100" dirty="0" smtClean="0"/>
              <a:t> </a:t>
            </a:r>
            <a:r>
              <a:rPr lang="en-US" sz="1100" dirty="0" err="1" smtClean="0"/>
              <a:t>проектной</a:t>
            </a:r>
            <a:r>
              <a:rPr lang="en-US" sz="1100" dirty="0" smtClean="0"/>
              <a:t> </a:t>
            </a:r>
            <a:r>
              <a:rPr lang="en-US" sz="1100" dirty="0" err="1" smtClean="0"/>
              <a:t>команды</a:t>
            </a:r>
            <a:r>
              <a:rPr lang="en-US" sz="1100" dirty="0" smtClean="0"/>
              <a:t> (</a:t>
            </a:r>
            <a:r>
              <a:rPr lang="en-US" sz="1100" dirty="0" err="1" smtClean="0"/>
              <a:t>сейчас</a:t>
            </a:r>
            <a:r>
              <a:rPr lang="en-US" sz="1100" dirty="0" smtClean="0"/>
              <a:t> </a:t>
            </a:r>
            <a:r>
              <a:rPr lang="en-US" sz="1100" dirty="0" err="1" smtClean="0"/>
              <a:t>есть</a:t>
            </a:r>
            <a:r>
              <a:rPr lang="en-US" sz="1100" dirty="0" smtClean="0"/>
              <a:t> и </a:t>
            </a:r>
            <a:r>
              <a:rPr lang="en-US" sz="1100" dirty="0" err="1" smtClean="0"/>
              <a:t>продолжает</a:t>
            </a:r>
            <a:r>
              <a:rPr lang="en-US" sz="1100" dirty="0" smtClean="0"/>
              <a:t> </a:t>
            </a:r>
            <a:r>
              <a:rPr lang="en-US" sz="1100" dirty="0" err="1" smtClean="0"/>
              <a:t>совершенствоваться</a:t>
            </a:r>
            <a:r>
              <a:rPr lang="en-US" sz="1100" dirty="0" smtClean="0"/>
              <a:t>) и </a:t>
            </a:r>
            <a:r>
              <a:rPr lang="en-US" sz="1100" dirty="0" err="1" smtClean="0"/>
              <a:t>библиотека</a:t>
            </a:r>
            <a:r>
              <a:rPr lang="en-US" sz="1100" dirty="0" smtClean="0"/>
              <a:t> </a:t>
            </a:r>
            <a:r>
              <a:rPr lang="en-US" sz="1100" dirty="0" err="1" smtClean="0"/>
              <a:t>документов</a:t>
            </a:r>
            <a:r>
              <a:rPr lang="en-US" sz="1100" dirty="0" smtClean="0"/>
              <a:t>. </a:t>
            </a:r>
            <a:r>
              <a:rPr lang="en-US" sz="1100" dirty="0" err="1" smtClean="0"/>
              <a:t>Документы</a:t>
            </a:r>
            <a:r>
              <a:rPr lang="en-US" sz="1100" dirty="0" smtClean="0"/>
              <a:t> </a:t>
            </a:r>
            <a:r>
              <a:rPr lang="en-US" sz="1100" dirty="0" err="1" smtClean="0"/>
              <a:t>хранились</a:t>
            </a:r>
            <a:r>
              <a:rPr lang="en-US" sz="1100" dirty="0" smtClean="0"/>
              <a:t> </a:t>
            </a:r>
            <a:r>
              <a:rPr lang="en-US" sz="1100" dirty="0" err="1" smtClean="0"/>
              <a:t>просто</a:t>
            </a:r>
            <a:r>
              <a:rPr lang="en-US" sz="1100" dirty="0" smtClean="0"/>
              <a:t>, </a:t>
            </a:r>
            <a:r>
              <a:rPr lang="en-US" sz="1100" dirty="0" err="1" smtClean="0"/>
              <a:t>без</a:t>
            </a:r>
            <a:r>
              <a:rPr lang="en-US" sz="1100" dirty="0" smtClean="0"/>
              <a:t> </a:t>
            </a:r>
            <a:r>
              <a:rPr lang="en-US" sz="1100" dirty="0" err="1" smtClean="0"/>
              <a:t>каких-либо</a:t>
            </a:r>
            <a:r>
              <a:rPr lang="en-US" sz="1100" dirty="0" smtClean="0"/>
              <a:t> </a:t>
            </a:r>
            <a:r>
              <a:rPr lang="en-US" sz="1100" dirty="0" err="1" smtClean="0"/>
              <a:t>правил</a:t>
            </a:r>
            <a:r>
              <a:rPr lang="en-US" sz="1100" dirty="0" smtClean="0"/>
              <a:t>. </a:t>
            </a:r>
            <a:r>
              <a:rPr lang="en-US" sz="1100" dirty="0" err="1" smtClean="0"/>
              <a:t>Но</a:t>
            </a:r>
            <a:r>
              <a:rPr lang="en-US" sz="1100" dirty="0" smtClean="0"/>
              <a:t> </a:t>
            </a:r>
            <a:r>
              <a:rPr lang="en-US" sz="1100" dirty="0" err="1" smtClean="0"/>
              <a:t>хранить</a:t>
            </a:r>
            <a:r>
              <a:rPr lang="en-US" sz="1100" dirty="0" smtClean="0"/>
              <a:t> </a:t>
            </a:r>
            <a:r>
              <a:rPr lang="en-US" sz="1100" dirty="0" err="1" smtClean="0"/>
              <a:t>документы</a:t>
            </a:r>
            <a:r>
              <a:rPr lang="en-US" sz="1100" dirty="0" smtClean="0"/>
              <a:t> в </a:t>
            </a:r>
            <a:r>
              <a:rPr lang="en-US" sz="1100" dirty="0" err="1" smtClean="0"/>
              <a:t>едином</a:t>
            </a:r>
            <a:r>
              <a:rPr lang="en-US" sz="1100" dirty="0" smtClean="0"/>
              <a:t> </a:t>
            </a:r>
            <a:r>
              <a:rPr lang="en-US" sz="1100" dirty="0" err="1" smtClean="0"/>
              <a:t>месте</a:t>
            </a:r>
            <a:r>
              <a:rPr lang="en-US" sz="1100" dirty="0" smtClean="0"/>
              <a:t> </a:t>
            </a:r>
            <a:r>
              <a:rPr lang="en-US" sz="1100" dirty="0" err="1" smtClean="0"/>
              <a:t>недостаточно</a:t>
            </a:r>
            <a:r>
              <a:rPr lang="en-US" sz="1100" dirty="0" smtClean="0"/>
              <a:t> — </a:t>
            </a:r>
            <a:r>
              <a:rPr lang="en-US" sz="1100" dirty="0" err="1" smtClean="0"/>
              <a:t>все</a:t>
            </a:r>
            <a:r>
              <a:rPr lang="en-US" sz="1100" dirty="0" smtClean="0"/>
              <a:t> </a:t>
            </a:r>
            <a:r>
              <a:rPr lang="en-US" sz="1100" dirty="0" err="1" smtClean="0"/>
              <a:t>равно</a:t>
            </a:r>
            <a:r>
              <a:rPr lang="en-US" sz="1100" dirty="0" smtClean="0"/>
              <a:t> </a:t>
            </a:r>
            <a:r>
              <a:rPr lang="en-US" sz="1100" dirty="0" err="1" smtClean="0"/>
              <a:t>рано</a:t>
            </a:r>
            <a:r>
              <a:rPr lang="en-US" sz="1100" dirty="0" smtClean="0"/>
              <a:t> </a:t>
            </a:r>
            <a:r>
              <a:rPr lang="en-US" sz="1100" dirty="0" err="1" smtClean="0"/>
              <a:t>или</a:t>
            </a:r>
            <a:r>
              <a:rPr lang="en-US" sz="1100" dirty="0" smtClean="0"/>
              <a:t> </a:t>
            </a:r>
            <a:r>
              <a:rPr lang="en-US" sz="1100" dirty="0" err="1" smtClean="0"/>
              <a:t>поздно</a:t>
            </a:r>
            <a:r>
              <a:rPr lang="en-US" sz="1100" dirty="0" smtClean="0"/>
              <a:t> </a:t>
            </a:r>
            <a:r>
              <a:rPr lang="en-US" sz="1100" dirty="0" err="1" smtClean="0"/>
              <a:t>будет</a:t>
            </a:r>
            <a:r>
              <a:rPr lang="en-US" sz="1100" dirty="0" smtClean="0"/>
              <a:t> </a:t>
            </a:r>
            <a:r>
              <a:rPr lang="en-US" sz="1100" dirty="0" err="1" smtClean="0"/>
              <a:t>хаос</a:t>
            </a:r>
            <a:r>
              <a:rPr lang="en-US" sz="1100" dirty="0" smtClean="0"/>
              <a:t>. </a:t>
            </a:r>
          </a:p>
          <a:p>
            <a:endParaRPr lang="en-US" sz="1100" dirty="0" smtClean="0"/>
          </a:p>
          <a:p>
            <a:pPr lvl="0" rtl="0">
              <a:buNone/>
            </a:pPr>
            <a:r>
              <a:rPr lang="en-US" sz="1100" dirty="0" err="1" smtClean="0"/>
              <a:t>Необходимо</a:t>
            </a:r>
            <a:r>
              <a:rPr lang="en-US" sz="1100" dirty="0" smtClean="0"/>
              <a:t> </a:t>
            </a:r>
            <a:r>
              <a:rPr lang="en-US" sz="1100" dirty="0" err="1" smtClean="0"/>
              <a:t>их</a:t>
            </a:r>
            <a:r>
              <a:rPr lang="en-US" sz="1100" dirty="0" smtClean="0"/>
              <a:t> </a:t>
            </a:r>
            <a:r>
              <a:rPr lang="en-US" sz="1100" dirty="0" err="1" smtClean="0"/>
              <a:t>учитывать</a:t>
            </a:r>
            <a:r>
              <a:rPr lang="en-US" sz="1100" dirty="0" smtClean="0"/>
              <a:t>, </a:t>
            </a:r>
            <a:r>
              <a:rPr lang="en-US" sz="1100" dirty="0" err="1" smtClean="0"/>
              <a:t>обеспечить</a:t>
            </a:r>
            <a:r>
              <a:rPr lang="en-US" sz="1100" dirty="0" smtClean="0"/>
              <a:t> </a:t>
            </a:r>
            <a:r>
              <a:rPr lang="en-US" sz="1100" dirty="0" err="1" smtClean="0"/>
              <a:t>быстрый</a:t>
            </a:r>
            <a:r>
              <a:rPr lang="en-US" sz="1100" dirty="0" smtClean="0"/>
              <a:t> </a:t>
            </a:r>
            <a:r>
              <a:rPr lang="en-US" sz="1100" dirty="0" err="1" smtClean="0"/>
              <a:t>поиск</a:t>
            </a:r>
            <a:r>
              <a:rPr lang="en-US" sz="1100" dirty="0" smtClean="0"/>
              <a:t> и (</a:t>
            </a:r>
            <a:r>
              <a:rPr lang="en-US" sz="1100" dirty="0" err="1" smtClean="0"/>
              <a:t>аналитикам</a:t>
            </a:r>
            <a:r>
              <a:rPr lang="en-US" sz="1100" dirty="0" smtClean="0"/>
              <a:t> и </a:t>
            </a:r>
            <a:r>
              <a:rPr lang="en-US" sz="1100" dirty="0" err="1" smtClean="0"/>
              <a:t>рецензентам</a:t>
            </a:r>
            <a:r>
              <a:rPr lang="en-US" sz="1100" dirty="0" smtClean="0"/>
              <a:t>) </a:t>
            </a:r>
            <a:r>
              <a:rPr lang="en-US" sz="1100" dirty="0" err="1" smtClean="0"/>
              <a:t>понимать</a:t>
            </a:r>
            <a:r>
              <a:rPr lang="en-US" sz="1100" dirty="0" smtClean="0"/>
              <a:t> </a:t>
            </a:r>
            <a:r>
              <a:rPr lang="en-US" sz="1100" dirty="0" err="1" smtClean="0"/>
              <a:t>принципы</a:t>
            </a:r>
            <a:r>
              <a:rPr lang="en-US" sz="1100" dirty="0" smtClean="0"/>
              <a:t> </a:t>
            </a:r>
            <a:r>
              <a:rPr lang="en-US" sz="1100" dirty="0" err="1" smtClean="0"/>
              <a:t>работы</a:t>
            </a:r>
            <a:r>
              <a:rPr lang="en-US" sz="1100" dirty="0" smtClean="0"/>
              <a:t> с </a:t>
            </a:r>
            <a:r>
              <a:rPr lang="en-US" sz="1100" dirty="0" err="1" smtClean="0"/>
              <a:t>документами</a:t>
            </a:r>
            <a:r>
              <a:rPr lang="en-US" sz="1100" dirty="0" smtClean="0"/>
              <a:t> (</a:t>
            </a:r>
            <a:r>
              <a:rPr lang="en-US" sz="1100" dirty="0" err="1" smtClean="0"/>
              <a:t>тем</a:t>
            </a:r>
            <a:r>
              <a:rPr lang="en-US" sz="1100" dirty="0" smtClean="0"/>
              <a:t> </a:t>
            </a:r>
            <a:r>
              <a:rPr lang="en-US" sz="1100" dirty="0" err="1" smtClean="0"/>
              <a:t>более</a:t>
            </a:r>
            <a:r>
              <a:rPr lang="en-US" sz="1100" dirty="0" smtClean="0"/>
              <a:t> </a:t>
            </a:r>
            <a:r>
              <a:rPr lang="en-US" sz="1100" dirty="0" err="1" smtClean="0"/>
              <a:t>что</a:t>
            </a:r>
            <a:r>
              <a:rPr lang="en-US" sz="1100" dirty="0" smtClean="0"/>
              <a:t> SharePoint </a:t>
            </a:r>
            <a:r>
              <a:rPr lang="en-US" sz="1100" dirty="0" err="1" smtClean="0"/>
              <a:t>имеет</a:t>
            </a:r>
            <a:r>
              <a:rPr lang="en-US" sz="1100" dirty="0" smtClean="0"/>
              <a:t> </a:t>
            </a:r>
            <a:r>
              <a:rPr lang="en-US" sz="1100" dirty="0" err="1" smtClean="0"/>
              <a:t>свои</a:t>
            </a:r>
            <a:r>
              <a:rPr lang="en-US" sz="1100" dirty="0" smtClean="0"/>
              <a:t> </a:t>
            </a:r>
            <a:r>
              <a:rPr lang="en-US" sz="1100" dirty="0" err="1" smtClean="0"/>
              <a:t>особенности</a:t>
            </a:r>
            <a:r>
              <a:rPr lang="en-US" sz="1100" dirty="0" smtClean="0"/>
              <a:t> ("</a:t>
            </a:r>
            <a:r>
              <a:rPr lang="en-US" sz="1100" dirty="0" err="1" smtClean="0"/>
              <a:t>извлечь-вернуть</a:t>
            </a:r>
            <a:r>
              <a:rPr lang="en-US" sz="1100" dirty="0" smtClean="0"/>
              <a:t>", </a:t>
            </a:r>
            <a:r>
              <a:rPr lang="en-US" sz="1100" dirty="0" err="1" smtClean="0"/>
              <a:t>права</a:t>
            </a:r>
            <a:r>
              <a:rPr lang="en-US" sz="1100" dirty="0" smtClean="0"/>
              <a:t> </a:t>
            </a:r>
            <a:r>
              <a:rPr lang="en-US" sz="1100" dirty="0" err="1" smtClean="0"/>
              <a:t>доступа</a:t>
            </a:r>
            <a:r>
              <a:rPr lang="en-US" sz="1100" dirty="0" smtClean="0"/>
              <a:t> и </a:t>
            </a:r>
            <a:r>
              <a:rPr lang="en-US" sz="1100" dirty="0" err="1" smtClean="0"/>
              <a:t>т.п</a:t>
            </a:r>
            <a:r>
              <a:rPr lang="en-US" sz="1100" dirty="0" smtClean="0"/>
              <a:t>.)). </a:t>
            </a:r>
            <a:r>
              <a:rPr lang="en-US" sz="1100" dirty="0" err="1" smtClean="0"/>
              <a:t>Об</a:t>
            </a:r>
            <a:r>
              <a:rPr lang="en-US" sz="1100" dirty="0" smtClean="0"/>
              <a:t> </a:t>
            </a:r>
            <a:r>
              <a:rPr lang="en-US" sz="1100" dirty="0" err="1" smtClean="0"/>
              <a:t>этом</a:t>
            </a:r>
            <a:r>
              <a:rPr lang="en-US" sz="1100" dirty="0" smtClean="0"/>
              <a:t> </a:t>
            </a:r>
            <a:r>
              <a:rPr lang="en-US" sz="1100" dirty="0" err="1" smtClean="0"/>
              <a:t>далее</a:t>
            </a:r>
            <a:r>
              <a:rPr lang="en-US" sz="1100" dirty="0" smtClean="0"/>
              <a:t>...</a:t>
            </a:r>
          </a:p>
          <a:p>
            <a:pPr lvl="0" rtl="0">
              <a:lnSpc>
                <a:spcPct val="115000"/>
              </a:lnSpc>
              <a:buClr>
                <a:srgbClr val="000000"/>
              </a:buClr>
              <a:buSzPct val="73333"/>
              <a:buFont typeface="Arial"/>
              <a:buNone/>
            </a:pPr>
            <a:endParaRPr lang="en-US" sz="1100" dirty="0" smtClean="0"/>
          </a:p>
        </p:txBody>
      </p:sp>
    </p:spTree>
    <p:extLst>
      <p:ext uri="{BB962C8B-B14F-4D97-AF65-F5344CB8AC3E}">
        <p14:creationId xmlns="" xmlns:p14="http://schemas.microsoft.com/office/powerpoint/2010/main" val="29244291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rtl="0">
              <a:buNone/>
            </a:pPr>
            <a:r>
              <a:rPr lang="en-US" sz="1100" dirty="0" err="1" smtClean="0"/>
              <a:t>После</a:t>
            </a:r>
            <a:r>
              <a:rPr lang="en-US" sz="1100" dirty="0" smtClean="0"/>
              <a:t> </a:t>
            </a:r>
            <a:r>
              <a:rPr lang="en-US" sz="1100" dirty="0" err="1" smtClean="0"/>
              <a:t>прочтения</a:t>
            </a:r>
            <a:r>
              <a:rPr lang="en-US" sz="1100" dirty="0" smtClean="0"/>
              <a:t> </a:t>
            </a:r>
            <a:r>
              <a:rPr lang="en-US" sz="1100" dirty="0" err="1" smtClean="0"/>
              <a:t>одной</a:t>
            </a:r>
            <a:r>
              <a:rPr lang="en-US" sz="1100" dirty="0" smtClean="0"/>
              <a:t> </a:t>
            </a:r>
            <a:r>
              <a:rPr lang="en-US" sz="1100" dirty="0" err="1" smtClean="0"/>
              <a:t>свежей</a:t>
            </a:r>
            <a:r>
              <a:rPr lang="en-US" sz="1100" dirty="0" smtClean="0"/>
              <a:t> </a:t>
            </a:r>
            <a:r>
              <a:rPr lang="en-US" sz="1100" dirty="0" err="1" smtClean="0"/>
              <a:t>аналитической</a:t>
            </a:r>
            <a:r>
              <a:rPr lang="en-US" sz="1100" dirty="0" smtClean="0"/>
              <a:t> </a:t>
            </a:r>
            <a:r>
              <a:rPr lang="en-US" sz="1100" dirty="0" err="1" smtClean="0"/>
              <a:t>книги</a:t>
            </a:r>
            <a:r>
              <a:rPr lang="en-US" sz="1100" dirty="0" smtClean="0"/>
              <a:t> (</a:t>
            </a:r>
            <a:r>
              <a:rPr lang="en-US" sz="1100" dirty="0" err="1" smtClean="0"/>
              <a:t>ссылка</a:t>
            </a:r>
            <a:r>
              <a:rPr lang="en-US" sz="1100" dirty="0" smtClean="0"/>
              <a:t> </a:t>
            </a:r>
            <a:r>
              <a:rPr lang="en-US" sz="1100" dirty="0" err="1" smtClean="0"/>
              <a:t>приведена</a:t>
            </a:r>
            <a:r>
              <a:rPr lang="en-US" sz="1100" dirty="0" smtClean="0"/>
              <a:t> в </a:t>
            </a:r>
            <a:r>
              <a:rPr lang="en-US" sz="1100" dirty="0" err="1" smtClean="0"/>
              <a:t>конце</a:t>
            </a:r>
            <a:r>
              <a:rPr lang="en-US" sz="1100" dirty="0" smtClean="0"/>
              <a:t> </a:t>
            </a:r>
            <a:r>
              <a:rPr lang="en-US" sz="1100" dirty="0" err="1" smtClean="0"/>
              <a:t>презентации</a:t>
            </a:r>
            <a:r>
              <a:rPr lang="en-US" sz="1100" dirty="0" smtClean="0"/>
              <a:t>) </a:t>
            </a:r>
            <a:r>
              <a:rPr lang="en-US" sz="1100" dirty="0" err="1" smtClean="0"/>
              <a:t>возникла</a:t>
            </a:r>
            <a:r>
              <a:rPr lang="en-US" sz="1100" dirty="0" smtClean="0"/>
              <a:t> </a:t>
            </a:r>
            <a:r>
              <a:rPr lang="en-US" sz="1100" dirty="0" err="1" smtClean="0"/>
              <a:t>идея</a:t>
            </a:r>
            <a:r>
              <a:rPr lang="en-US" sz="1100" dirty="0" smtClean="0"/>
              <a:t> </a:t>
            </a:r>
            <a:r>
              <a:rPr lang="en-US" sz="1100" dirty="0" err="1" smtClean="0"/>
              <a:t>создать</a:t>
            </a:r>
            <a:r>
              <a:rPr lang="en-US" sz="1100" dirty="0" smtClean="0"/>
              <a:t> </a:t>
            </a:r>
            <a:r>
              <a:rPr lang="en-US" sz="1100" dirty="0" err="1" smtClean="0"/>
              <a:t>реестр</a:t>
            </a:r>
            <a:r>
              <a:rPr lang="en-US" sz="1100" dirty="0" smtClean="0"/>
              <a:t> (</a:t>
            </a:r>
            <a:r>
              <a:rPr lang="en-US" sz="1100" dirty="0" err="1" smtClean="0"/>
              <a:t>сначала</a:t>
            </a:r>
            <a:r>
              <a:rPr lang="en-US" sz="1100" dirty="0" smtClean="0"/>
              <a:t> в </a:t>
            </a:r>
            <a:r>
              <a:rPr lang="en-US" sz="1100" dirty="0" err="1" smtClean="0"/>
              <a:t>формате</a:t>
            </a:r>
            <a:r>
              <a:rPr lang="en-US" sz="1100" dirty="0" smtClean="0"/>
              <a:t> Excel, </a:t>
            </a:r>
            <a:r>
              <a:rPr lang="en-US" sz="1100" dirty="0" err="1" smtClean="0"/>
              <a:t>который</a:t>
            </a:r>
            <a:r>
              <a:rPr lang="en-US" sz="1100" dirty="0" smtClean="0"/>
              <a:t> </a:t>
            </a:r>
            <a:r>
              <a:rPr lang="en-US" sz="1100" dirty="0" err="1" smtClean="0"/>
              <a:t>открыт</a:t>
            </a:r>
            <a:r>
              <a:rPr lang="en-US" sz="1100" dirty="0" smtClean="0"/>
              <a:t> </a:t>
            </a:r>
            <a:r>
              <a:rPr lang="en-US" sz="1100" dirty="0" err="1" smtClean="0"/>
              <a:t>для</a:t>
            </a:r>
            <a:r>
              <a:rPr lang="en-US" sz="1100" dirty="0" smtClean="0"/>
              <a:t> </a:t>
            </a:r>
            <a:r>
              <a:rPr lang="en-US" sz="1100" dirty="0" err="1" smtClean="0"/>
              <a:t>общего</a:t>
            </a:r>
            <a:r>
              <a:rPr lang="en-US" sz="1100" dirty="0" smtClean="0"/>
              <a:t> </a:t>
            </a:r>
            <a:r>
              <a:rPr lang="en-US" sz="1100" dirty="0" err="1" smtClean="0"/>
              <a:t>просмотра</a:t>
            </a:r>
            <a:r>
              <a:rPr lang="en-US" sz="1100" dirty="0" smtClean="0"/>
              <a:t> </a:t>
            </a:r>
            <a:r>
              <a:rPr lang="en-US" sz="1100" dirty="0" err="1" smtClean="0"/>
              <a:t>для</a:t>
            </a:r>
            <a:r>
              <a:rPr lang="en-US" sz="1100" dirty="0" smtClean="0"/>
              <a:t> </a:t>
            </a:r>
            <a:r>
              <a:rPr lang="en-US" sz="1100" dirty="0" err="1" smtClean="0"/>
              <a:t>возможности</a:t>
            </a:r>
            <a:r>
              <a:rPr lang="en-US" sz="1100" dirty="0" smtClean="0"/>
              <a:t> </a:t>
            </a:r>
            <a:r>
              <a:rPr lang="en-US" sz="1100" dirty="0" err="1" smtClean="0"/>
              <a:t>поиска</a:t>
            </a:r>
            <a:r>
              <a:rPr lang="en-US" sz="1100" dirty="0" smtClean="0"/>
              <a:t>). </a:t>
            </a:r>
            <a:r>
              <a:rPr lang="en-US" sz="1100" dirty="0" err="1" smtClean="0"/>
              <a:t>Затем</a:t>
            </a:r>
            <a:r>
              <a:rPr lang="en-US" sz="1100" dirty="0" smtClean="0"/>
              <a:t> </a:t>
            </a:r>
            <a:r>
              <a:rPr lang="en-US" sz="1100" dirty="0" err="1" smtClean="0"/>
              <a:t>этот</a:t>
            </a:r>
            <a:r>
              <a:rPr lang="en-US" sz="1100" dirty="0" smtClean="0"/>
              <a:t> </a:t>
            </a:r>
            <a:r>
              <a:rPr lang="en-US" sz="1100" dirty="0" err="1" smtClean="0"/>
              <a:t>файл</a:t>
            </a:r>
            <a:r>
              <a:rPr lang="en-US" sz="1100" dirty="0" smtClean="0"/>
              <a:t> </a:t>
            </a:r>
            <a:r>
              <a:rPr lang="en-US" sz="1100" dirty="0" err="1" smtClean="0"/>
              <a:t>импортировал</a:t>
            </a:r>
            <a:r>
              <a:rPr lang="en-US" sz="1100" dirty="0" smtClean="0"/>
              <a:t> </a:t>
            </a:r>
            <a:r>
              <a:rPr lang="en-US" sz="1100" dirty="0" err="1" smtClean="0"/>
              <a:t>как</a:t>
            </a:r>
            <a:r>
              <a:rPr lang="en-US" sz="1100" dirty="0" smtClean="0"/>
              <a:t> </a:t>
            </a:r>
            <a:r>
              <a:rPr lang="en-US" sz="1100" dirty="0" err="1" smtClean="0"/>
              <a:t>список</a:t>
            </a:r>
            <a:r>
              <a:rPr lang="en-US" sz="1100" dirty="0" smtClean="0"/>
              <a:t> </a:t>
            </a:r>
            <a:r>
              <a:rPr lang="en-US" sz="1100" dirty="0" err="1" smtClean="0"/>
              <a:t>Шарепоинт</a:t>
            </a:r>
            <a:r>
              <a:rPr lang="en-US" sz="1100" dirty="0" smtClean="0"/>
              <a:t>. </a:t>
            </a:r>
            <a:r>
              <a:rPr lang="en-US" sz="1100" dirty="0" err="1" smtClean="0"/>
              <a:t>Теперь</a:t>
            </a:r>
            <a:r>
              <a:rPr lang="en-US" sz="1100" dirty="0" smtClean="0"/>
              <a:t> </a:t>
            </a:r>
            <a:r>
              <a:rPr lang="en-US" sz="1100" dirty="0" err="1" smtClean="0"/>
              <a:t>документы</a:t>
            </a:r>
            <a:r>
              <a:rPr lang="en-US" sz="1100" dirty="0" smtClean="0"/>
              <a:t> </a:t>
            </a:r>
            <a:r>
              <a:rPr lang="en-US" sz="1100" dirty="0" err="1" smtClean="0"/>
              <a:t>могут</a:t>
            </a:r>
            <a:r>
              <a:rPr lang="en-US" sz="1100" dirty="0" smtClean="0"/>
              <a:t> </a:t>
            </a:r>
            <a:r>
              <a:rPr lang="en-US" sz="1100" dirty="0" err="1" smtClean="0"/>
              <a:t>регистрироваться</a:t>
            </a:r>
            <a:r>
              <a:rPr lang="en-US" sz="1100" dirty="0" smtClean="0"/>
              <a:t> с </a:t>
            </a:r>
            <a:r>
              <a:rPr lang="en-US" sz="1100" dirty="0" err="1" smtClean="0"/>
              <a:t>помощью</a:t>
            </a:r>
            <a:r>
              <a:rPr lang="en-US" sz="1100" dirty="0" smtClean="0"/>
              <a:t> </a:t>
            </a:r>
            <a:r>
              <a:rPr lang="en-US" sz="1100" dirty="0" err="1" smtClean="0"/>
              <a:t>карточек</a:t>
            </a:r>
            <a:r>
              <a:rPr lang="en-US" sz="1100" dirty="0" smtClean="0"/>
              <a:t> SharePoint.</a:t>
            </a:r>
          </a:p>
          <a:p>
            <a:endParaRPr lang="en-US" sz="1100" dirty="0" smtClean="0"/>
          </a:p>
          <a:p>
            <a:pPr lvl="0" rtl="0">
              <a:buNone/>
            </a:pPr>
            <a:r>
              <a:rPr lang="en-US" sz="1100" dirty="0" err="1" smtClean="0"/>
              <a:t>Уточнить</a:t>
            </a:r>
            <a:r>
              <a:rPr lang="en-US" sz="1100" dirty="0" smtClean="0"/>
              <a:t>, </a:t>
            </a:r>
            <a:r>
              <a:rPr lang="en-US" sz="1100" dirty="0" err="1" smtClean="0"/>
              <a:t>что</a:t>
            </a:r>
            <a:r>
              <a:rPr lang="en-US" sz="1100" dirty="0" smtClean="0"/>
              <a:t> </a:t>
            </a:r>
            <a:r>
              <a:rPr lang="en-US" sz="1100" dirty="0" err="1" smtClean="0"/>
              <a:t>реестр</a:t>
            </a:r>
            <a:r>
              <a:rPr lang="en-US" sz="1100" dirty="0" smtClean="0"/>
              <a:t> </a:t>
            </a:r>
            <a:r>
              <a:rPr lang="en-US" sz="1100" dirty="0" err="1" smtClean="0"/>
              <a:t>может</a:t>
            </a:r>
            <a:r>
              <a:rPr lang="en-US" sz="1100" dirty="0" smtClean="0"/>
              <a:t> </a:t>
            </a:r>
            <a:r>
              <a:rPr lang="en-US" sz="1100" dirty="0" err="1" smtClean="0"/>
              <a:t>быть</a:t>
            </a:r>
            <a:r>
              <a:rPr lang="en-US" sz="1100" dirty="0" smtClean="0"/>
              <a:t> </a:t>
            </a:r>
            <a:r>
              <a:rPr lang="en-US" sz="1100" dirty="0" err="1" smtClean="0"/>
              <a:t>любым</a:t>
            </a:r>
            <a:r>
              <a:rPr lang="en-US" sz="1100" dirty="0" smtClean="0"/>
              <a:t>: БД, </a:t>
            </a:r>
            <a:r>
              <a:rPr lang="en-US" sz="1100" dirty="0" err="1" smtClean="0"/>
              <a:t>таблица</a:t>
            </a:r>
            <a:r>
              <a:rPr lang="en-US" sz="1100" dirty="0" smtClean="0"/>
              <a:t> и </a:t>
            </a:r>
            <a:r>
              <a:rPr lang="en-US" sz="1100" dirty="0" err="1" smtClean="0"/>
              <a:t>т.п</a:t>
            </a:r>
            <a:r>
              <a:rPr lang="en-US" sz="1100" dirty="0" smtClean="0"/>
              <a:t>. (http://www.uml2.ru/forum/</a:t>
            </a:r>
            <a:r>
              <a:rPr lang="en-US" sz="1100" dirty="0" err="1" smtClean="0"/>
              <a:t>index.php?topic</a:t>
            </a:r>
            <a:r>
              <a:rPr lang="en-US" sz="1100" dirty="0" smtClean="0"/>
              <a:t>=5240.msg34105#msg34105)</a:t>
            </a:r>
          </a:p>
          <a:p>
            <a:pPr lvl="0" rtl="0">
              <a:buNone/>
            </a:pPr>
            <a:r>
              <a:rPr lang="en-US" sz="1100" dirty="0" err="1" smtClean="0"/>
              <a:t>Реестр</a:t>
            </a:r>
            <a:r>
              <a:rPr lang="en-US" sz="1100" dirty="0" smtClean="0"/>
              <a:t> </a:t>
            </a:r>
            <a:r>
              <a:rPr lang="en-US" sz="1100" dirty="0" err="1" smtClean="0"/>
              <a:t>может</a:t>
            </a:r>
            <a:r>
              <a:rPr lang="en-US" sz="1100" dirty="0" smtClean="0"/>
              <a:t> </a:t>
            </a:r>
            <a:r>
              <a:rPr lang="en-US" sz="1100" dirty="0" err="1" smtClean="0"/>
              <a:t>быть</a:t>
            </a:r>
            <a:r>
              <a:rPr lang="en-US" sz="1100" dirty="0" smtClean="0"/>
              <a:t> и </a:t>
            </a:r>
            <a:r>
              <a:rPr lang="en-US" sz="1100" dirty="0" err="1" smtClean="0"/>
              <a:t>не</a:t>
            </a:r>
            <a:r>
              <a:rPr lang="en-US" sz="1100" dirty="0" smtClean="0"/>
              <a:t> </a:t>
            </a:r>
            <a:r>
              <a:rPr lang="en-US" sz="1100" dirty="0" err="1" smtClean="0"/>
              <a:t>нужен</a:t>
            </a:r>
            <a:r>
              <a:rPr lang="en-US" sz="1100" dirty="0" smtClean="0"/>
              <a:t>, </a:t>
            </a:r>
            <a:r>
              <a:rPr lang="en-US" sz="1100" dirty="0" err="1" smtClean="0"/>
              <a:t>если</a:t>
            </a:r>
            <a:r>
              <a:rPr lang="en-US" sz="1100" dirty="0" smtClean="0"/>
              <a:t> </a:t>
            </a:r>
            <a:r>
              <a:rPr lang="en-US" sz="1100" dirty="0" err="1" smtClean="0"/>
              <a:t>есть</a:t>
            </a:r>
            <a:r>
              <a:rPr lang="en-US" sz="1100" dirty="0" smtClean="0"/>
              <a:t> </a:t>
            </a:r>
            <a:r>
              <a:rPr lang="en-US" sz="1100" dirty="0" err="1" smtClean="0"/>
              <a:t>гибкий</a:t>
            </a:r>
            <a:r>
              <a:rPr lang="en-US" sz="1100" dirty="0" smtClean="0"/>
              <a:t> </a:t>
            </a:r>
            <a:r>
              <a:rPr lang="en-US" sz="1100" dirty="0" err="1" smtClean="0"/>
              <a:t>поиск</a:t>
            </a:r>
            <a:r>
              <a:rPr lang="en-US" sz="1100" dirty="0" smtClean="0"/>
              <a:t> и </a:t>
            </a:r>
            <a:r>
              <a:rPr lang="en-US" sz="1100" dirty="0" err="1" smtClean="0"/>
              <a:t>ведется</a:t>
            </a:r>
            <a:r>
              <a:rPr lang="en-US" sz="1100" dirty="0" smtClean="0"/>
              <a:t> </a:t>
            </a:r>
            <a:r>
              <a:rPr lang="en-US" sz="1100" dirty="0" err="1" smtClean="0"/>
              <a:t>история</a:t>
            </a:r>
            <a:r>
              <a:rPr lang="en-US" sz="1100" dirty="0" smtClean="0"/>
              <a:t> </a:t>
            </a:r>
            <a:r>
              <a:rPr lang="en-US" sz="1100" dirty="0" err="1" smtClean="0"/>
              <a:t>документа</a:t>
            </a:r>
            <a:endParaRPr lang="en-US" sz="1100" dirty="0" smtClean="0"/>
          </a:p>
        </p:txBody>
      </p:sp>
    </p:spTree>
    <p:extLst>
      <p:ext uri="{BB962C8B-B14F-4D97-AF65-F5344CB8AC3E}">
        <p14:creationId xmlns="" xmlns:p14="http://schemas.microsoft.com/office/powerpoint/2010/main" val="2924429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26"/>
          <p:cNvSpPr/>
          <p:nvPr userDrawn="1"/>
        </p:nvSpPr>
        <p:spPr>
          <a:xfrm>
            <a:off x="685800" y="285230"/>
            <a:ext cx="7059210" cy="4422906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</p:sp>
      <p:sp>
        <p:nvSpPr>
          <p:cNvPr id="10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713418" y="4581128"/>
            <a:ext cx="7772400" cy="893961"/>
          </a:xfrm>
        </p:spPr>
        <p:txBody>
          <a:bodyPr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Название доклада</a:t>
            </a:r>
            <a:endParaRPr lang="ru-RU" dirty="0"/>
          </a:p>
        </p:txBody>
      </p:sp>
      <p:sp>
        <p:nvSpPr>
          <p:cNvPr id="11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99218" y="5760839"/>
            <a:ext cx="6400800" cy="620489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Имя Фамилия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7763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1BC54-82E1-41B8-A30F-1B45A99630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41341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1BC54-82E1-41B8-A30F-1B45A99630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405701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1BC54-82E1-41B8-A30F-1B45A99630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166174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1BC54-82E1-41B8-A30F-1B45A99630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749862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1BC54-82E1-41B8-A30F-1B45A99630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358433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1BC54-82E1-41B8-A30F-1B45A99630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058936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1BC54-82E1-41B8-A30F-1B45A99630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21460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1"/>
          <p:cNvSpPr txBox="1">
            <a:spLocks noGrp="1"/>
          </p:cNvSpPr>
          <p:nvPr>
            <p:ph type="title"/>
          </p:nvPr>
        </p:nvSpPr>
        <p:spPr>
          <a:xfrm>
            <a:off x="2978026" y="0"/>
            <a:ext cx="5719117" cy="7952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4" name="Shape 33"/>
          <p:cNvSpPr/>
          <p:nvPr userDrawn="1"/>
        </p:nvSpPr>
        <p:spPr>
          <a:xfrm>
            <a:off x="-108520" y="-171400"/>
            <a:ext cx="3086547" cy="1933335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</p:sp>
    </p:spTree>
    <p:extLst>
      <p:ext uri="{BB962C8B-B14F-4D97-AF65-F5344CB8AC3E}">
        <p14:creationId xmlns="" xmlns:p14="http://schemas.microsoft.com/office/powerpoint/2010/main" val="3258222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32"/>
          <p:cNvSpPr/>
          <p:nvPr userDrawn="1"/>
        </p:nvSpPr>
        <p:spPr>
          <a:xfrm>
            <a:off x="323528" y="1027278"/>
            <a:ext cx="8496944" cy="564208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</p:sp>
      <p:sp>
        <p:nvSpPr>
          <p:cNvPr id="5" name="Shape 33"/>
          <p:cNvSpPr/>
          <p:nvPr userDrawn="1"/>
        </p:nvSpPr>
        <p:spPr>
          <a:xfrm>
            <a:off x="-108520" y="-171400"/>
            <a:ext cx="3086547" cy="193333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2978026" y="0"/>
            <a:ext cx="5719117" cy="7952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marL="742950" indent="-285750" rtl="0">
              <a:defRPr/>
            </a:lvl2pPr>
            <a:lvl3pPr marL="1143000" indent="-228600" rtl="0">
              <a:defRPr/>
            </a:lvl3pPr>
            <a:lvl4pPr marL="1600200" indent="-228600"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33"/>
          <p:cNvSpPr/>
          <p:nvPr userDrawn="1"/>
        </p:nvSpPr>
        <p:spPr>
          <a:xfrm>
            <a:off x="-108520" y="-171400"/>
            <a:ext cx="3086547" cy="1933335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4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ubTitle" idx="1"/>
          </p:nvPr>
        </p:nvSpPr>
        <p:spPr>
          <a:xfrm>
            <a:off x="685800" y="3786737"/>
            <a:ext cx="7772400" cy="104631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1296063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1BC54-82E1-41B8-A30F-1B45A99630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1023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1BC54-82E1-41B8-A30F-1B45A99630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65312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1BC54-82E1-41B8-A30F-1B45A99630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73577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1BC54-82E1-41B8-A30F-1B45A99630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77558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</p:sp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2771800" y="0"/>
            <a:ext cx="5915000" cy="7952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spcBef>
                <a:spcPts val="600"/>
              </a:spcBef>
              <a:buClr>
                <a:schemeClr val="dk1"/>
              </a:buClr>
              <a:buSzPct val="166666"/>
              <a:buFont typeface="Arial"/>
              <a:buChar char="•"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285750" algn="l" rtl="0">
              <a:spcBef>
                <a:spcPts val="480"/>
              </a:spcBef>
              <a:buClr>
                <a:schemeClr val="dk1"/>
              </a:buClr>
              <a:buSzPct val="100000"/>
              <a:buFont typeface="Courier New"/>
              <a:buChar char="o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228600" algn="l" rtl="0">
              <a:spcBef>
                <a:spcPts val="480"/>
              </a:spcBef>
              <a:buClr>
                <a:schemeClr val="dk1"/>
              </a:buClr>
              <a:buSzPct val="100000"/>
              <a:buFont typeface="Wingdings"/>
              <a:buChar char="§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228600" algn="l" rtl="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228600" algn="l" rtl="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9" r:id="rId1"/>
    <p:sldLayoutId id="2147483655" r:id="rId2"/>
    <p:sldLayoutId id="2147483649" r:id="rId3"/>
    <p:sldLayoutId id="2147483653" r:id="rId4"/>
    <p:sldLayoutId id="2147483670" r:id="rId5"/>
  </p:sldLayoutIdLst>
  <p:hf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chemeClr val="bg1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11BC54-82E1-41B8-A30F-1B45A99630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30758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it-analysis.blogspot.ru/2012/12/devprom-sharepoint.html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://softwarepeople.ru/blog/2013/06/11/storage-of-typical-documentation/" TargetMode="Externa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hyperlink" Target="mailto:pavel.safin@gmail.com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6526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978026" y="0"/>
            <a:ext cx="5986462" cy="795267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Этап №2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96514" y="1700808"/>
            <a:ext cx="757931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>
                <a:solidFill>
                  <a:schemeClr val="tx1"/>
                </a:solidFill>
              </a:rPr>
              <a:t>Обеспечение использования проектной библиотеки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5576" y="2276872"/>
            <a:ext cx="63546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2. Создать регламент работы с документацией</a:t>
            </a:r>
            <a:endParaRPr lang="ru-RU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676456" y="630932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9</a:t>
            </a:r>
            <a:endParaRPr lang="ru-RU" sz="18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636912"/>
            <a:ext cx="4464498" cy="363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996952"/>
            <a:ext cx="4168410" cy="28156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76322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978026" y="0"/>
            <a:ext cx="5986462" cy="795267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Результат этапа №2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76456" y="6309320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10</a:t>
            </a:r>
            <a:endParaRPr lang="ru-RU" sz="18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284" y="2060848"/>
            <a:ext cx="6849431" cy="402011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0693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978026" y="0"/>
            <a:ext cx="5986462" cy="795267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Этап №3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99592" y="1484784"/>
            <a:ext cx="74671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Интеграция с </a:t>
            </a:r>
            <a:r>
              <a:rPr lang="en-US" sz="2400" b="1" dirty="0" smtClean="0"/>
              <a:t>системой управления проектами </a:t>
            </a:r>
            <a:endParaRPr lang="ru-RU" sz="2400" b="1" dirty="0" smtClean="0"/>
          </a:p>
          <a:p>
            <a:pPr algn="ctr"/>
            <a:r>
              <a:rPr lang="en-US" sz="2400" b="1" dirty="0" smtClean="0"/>
              <a:t>(</a:t>
            </a:r>
            <a:r>
              <a:rPr lang="en-US" sz="2400" b="1" dirty="0"/>
              <a:t>Devprom)</a:t>
            </a:r>
            <a:endParaRPr lang="ru-RU" sz="2200" b="1" dirty="0">
              <a:solidFill>
                <a:schemeClr val="tx1"/>
              </a:solidFill>
            </a:endParaRPr>
          </a:p>
        </p:txBody>
      </p:sp>
      <p:sp>
        <p:nvSpPr>
          <p:cNvPr id="8" name="Shape 88"/>
          <p:cNvSpPr txBox="1"/>
          <p:nvPr/>
        </p:nvSpPr>
        <p:spPr>
          <a:xfrm>
            <a:off x="611560" y="6021288"/>
            <a:ext cx="6873599" cy="4572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US" sz="1600" dirty="0"/>
              <a:t>Пошаговая инструкция по </a:t>
            </a:r>
            <a:r>
              <a:rPr lang="ru-RU" sz="1600" dirty="0" smtClean="0"/>
              <a:t>настройке </a:t>
            </a:r>
            <a:r>
              <a:rPr lang="en-US" sz="1600" dirty="0" smtClean="0"/>
              <a:t>доступна </a:t>
            </a:r>
            <a:r>
              <a:rPr lang="en-US" sz="1600" dirty="0"/>
              <a:t>по </a:t>
            </a:r>
            <a:r>
              <a:rPr lang="en-US" sz="1600" u="sng" dirty="0">
                <a:solidFill>
                  <a:schemeClr val="hlink"/>
                </a:solidFill>
                <a:hlinkClick r:id="rId3"/>
              </a:rPr>
              <a:t>ссылке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676456" y="6309320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11</a:t>
            </a:r>
            <a:endParaRPr lang="ru-RU" sz="1800" b="1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3" y="2232444"/>
            <a:ext cx="5041112" cy="386085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2009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78026" y="0"/>
            <a:ext cx="5719117" cy="1340768"/>
          </a:xfrm>
        </p:spPr>
        <p:txBody>
          <a:bodyPr/>
          <a:lstStyle/>
          <a:p>
            <a:pPr algn="ctr"/>
            <a:r>
              <a:rPr lang="ru-RU" dirty="0" smtClean="0"/>
              <a:t>Работа в </a:t>
            </a:r>
            <a:br>
              <a:rPr lang="ru-RU" dirty="0" smtClean="0"/>
            </a:br>
            <a:r>
              <a:rPr lang="en-US" dirty="0" smtClean="0"/>
              <a:t>SharePoint Workspace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676456" y="6309320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12</a:t>
            </a:r>
            <a:endParaRPr lang="ru-RU" sz="18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83" y="2132856"/>
            <a:ext cx="8659434" cy="305795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168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78026" y="0"/>
            <a:ext cx="6165974" cy="1340768"/>
          </a:xfrm>
        </p:spPr>
        <p:txBody>
          <a:bodyPr/>
          <a:lstStyle/>
          <a:p>
            <a:pPr algn="ctr"/>
            <a:r>
              <a:rPr lang="ru-RU" dirty="0" smtClean="0"/>
              <a:t>Как мы работаем сейчас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676456" y="6309320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13</a:t>
            </a:r>
            <a:endParaRPr lang="ru-RU" sz="1800" b="1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167" y="1700808"/>
            <a:ext cx="5683666" cy="493003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7627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978026" y="0"/>
            <a:ext cx="5986462" cy="795267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Альтернативы?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76456" y="6309320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14</a:t>
            </a:r>
            <a:endParaRPr lang="ru-RU" sz="18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5576" y="1997839"/>
            <a:ext cx="763284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3600" dirty="0" smtClean="0"/>
              <a:t>Система контроля версий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ru-RU" sz="3600" dirty="0" smtClean="0"/>
              <a:t>(</a:t>
            </a:r>
            <a:r>
              <a:rPr lang="en-US" sz="3600" dirty="0" smtClean="0"/>
              <a:t>SVN, Git, Mercurial</a:t>
            </a:r>
            <a:r>
              <a:rPr lang="ru-RU" sz="3600" dirty="0" smtClean="0"/>
              <a:t>)</a:t>
            </a:r>
            <a:endParaRPr lang="en-US" sz="3600" dirty="0"/>
          </a:p>
          <a:p>
            <a:pPr marL="571500" indent="-5715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3600" dirty="0" smtClean="0"/>
              <a:t>Wiki</a:t>
            </a:r>
            <a:endParaRPr lang="ru-RU" sz="3600" dirty="0" smtClean="0"/>
          </a:p>
          <a:p>
            <a:pPr marL="457200" indent="-4572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sz="3600" dirty="0" smtClean="0"/>
              <a:t>Система управления проектами</a:t>
            </a:r>
          </a:p>
          <a:p>
            <a:pPr marL="457200" indent="-4572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sz="3600" dirty="0" smtClean="0"/>
              <a:t>…</a:t>
            </a:r>
            <a:endParaRPr lang="ru-RU" sz="3600" dirty="0"/>
          </a:p>
        </p:txBody>
      </p:sp>
    </p:spTree>
    <p:extLst>
      <p:ext uri="{BB962C8B-B14F-4D97-AF65-F5344CB8AC3E}">
        <p14:creationId xmlns="" xmlns:p14="http://schemas.microsoft.com/office/powerpoint/2010/main" val="58514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/>
        </p:nvSpPr>
        <p:spPr>
          <a:xfrm>
            <a:off x="935628" y="1027279"/>
            <a:ext cx="7410994" cy="5123014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120" name="Shape 120"/>
          <p:cNvSpPr/>
          <p:nvPr/>
        </p:nvSpPr>
        <p:spPr>
          <a:xfrm>
            <a:off x="2623447" y="137143"/>
            <a:ext cx="3493277" cy="2188019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  <p:sp>
        <p:nvSpPr>
          <p:cNvPr id="9" name="TextBox 8"/>
          <p:cNvSpPr txBox="1"/>
          <p:nvPr/>
        </p:nvSpPr>
        <p:spPr>
          <a:xfrm>
            <a:off x="1259632" y="2206025"/>
            <a:ext cx="70032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chemeClr val="tx1"/>
                </a:solidFill>
              </a:rPr>
              <a:t>Ссылки:</a:t>
            </a:r>
          </a:p>
        </p:txBody>
      </p:sp>
      <p:sp>
        <p:nvSpPr>
          <p:cNvPr id="11" name="Shape 111"/>
          <p:cNvSpPr txBox="1"/>
          <p:nvPr/>
        </p:nvSpPr>
        <p:spPr>
          <a:xfrm>
            <a:off x="1259632" y="2896533"/>
            <a:ext cx="6552728" cy="2044635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marL="285750" lvl="0" indent="-285750" algn="just" rtl="0">
              <a:buFont typeface="Arial" pitchFamily="34" charset="0"/>
              <a:buChar char="•"/>
            </a:pPr>
            <a:r>
              <a:rPr lang="en-US" sz="1800" dirty="0" smtClean="0"/>
              <a:t>В. Иванова, А. Перерва </a:t>
            </a:r>
            <a:r>
              <a:rPr lang="ru-RU" sz="1800" dirty="0" smtClean="0"/>
              <a:t>«</a:t>
            </a:r>
            <a:r>
              <a:rPr lang="en-US" sz="1800" dirty="0" smtClean="0"/>
              <a:t>Путь аналитика. </a:t>
            </a:r>
            <a:br>
              <a:rPr lang="en-US" sz="1800" dirty="0" smtClean="0"/>
            </a:br>
            <a:r>
              <a:rPr lang="en-US" sz="1800" dirty="0" smtClean="0"/>
              <a:t>Практическое руководство IT-</a:t>
            </a:r>
            <a:r>
              <a:rPr lang="ru-RU" sz="1800" dirty="0" smtClean="0"/>
              <a:t>специалиста»</a:t>
            </a:r>
            <a:br>
              <a:rPr lang="ru-RU" sz="1800" dirty="0" smtClean="0"/>
            </a:br>
            <a:endParaRPr lang="ru-RU" sz="1800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800" dirty="0"/>
              <a:t>А. Киселев, Е. Душечкина, статья</a:t>
            </a:r>
            <a:r>
              <a:rPr lang="en-US" sz="1800" dirty="0"/>
              <a:t> </a:t>
            </a:r>
            <a:r>
              <a:rPr lang="ru-RU" sz="1800" dirty="0"/>
              <a:t>«</a:t>
            </a:r>
            <a:r>
              <a:rPr lang="ru-RU" sz="1800" dirty="0">
                <a:hlinkClick r:id="rId5"/>
              </a:rPr>
              <a:t>Создание хранилища типовой документации</a:t>
            </a:r>
            <a:r>
              <a:rPr lang="ru-RU" sz="1800" dirty="0" smtClean="0"/>
              <a:t>» (развитие темы доклада)</a:t>
            </a:r>
            <a:endParaRPr lang="ru-RU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8676456" y="6309320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15</a:t>
            </a:r>
            <a:endParaRPr lang="ru-RU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3713325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/>
        </p:nvSpPr>
        <p:spPr>
          <a:xfrm>
            <a:off x="935628" y="1027279"/>
            <a:ext cx="7410994" cy="5123014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119" name="Shape 119"/>
          <p:cNvSpPr txBox="1">
            <a:spLocks noGrp="1"/>
          </p:cNvSpPr>
          <p:nvPr>
            <p:ph type="subTitle" idx="1"/>
          </p:nvPr>
        </p:nvSpPr>
        <p:spPr>
          <a:xfrm>
            <a:off x="2699792" y="2348880"/>
            <a:ext cx="4838876" cy="104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buNone/>
            </a:pPr>
            <a:r>
              <a:rPr lang="ru-RU" dirty="0" smtClean="0">
                <a:solidFill>
                  <a:srgbClr val="666666"/>
                </a:solidFill>
              </a:rPr>
              <a:t>Сафин Павел</a:t>
            </a:r>
          </a:p>
          <a:p>
            <a:pPr lvl="0" algn="l" rtl="0">
              <a:buNone/>
            </a:pPr>
            <a:r>
              <a:rPr lang="en-US" dirty="0" err="1" smtClean="0">
                <a:solidFill>
                  <a:srgbClr val="666666"/>
                </a:solidFill>
              </a:rPr>
              <a:t>i</a:t>
            </a:r>
            <a:r>
              <a:rPr lang="en-US" dirty="0" smtClean="0">
                <a:solidFill>
                  <a:srgbClr val="666666"/>
                </a:solidFill>
              </a:rPr>
              <a:t>-Sys, </a:t>
            </a:r>
            <a:r>
              <a:rPr lang="ru-RU" dirty="0" smtClean="0">
                <a:solidFill>
                  <a:srgbClr val="666666"/>
                </a:solidFill>
              </a:rPr>
              <a:t>аналитик</a:t>
            </a:r>
            <a:endParaRPr lang="en" dirty="0">
              <a:solidFill>
                <a:srgbClr val="666666"/>
              </a:solidFill>
            </a:endParaRPr>
          </a:p>
        </p:txBody>
      </p:sp>
      <p:sp>
        <p:nvSpPr>
          <p:cNvPr id="120" name="Shape 120"/>
          <p:cNvSpPr/>
          <p:nvPr/>
        </p:nvSpPr>
        <p:spPr>
          <a:xfrm>
            <a:off x="2623447" y="137143"/>
            <a:ext cx="3493277" cy="2188019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  <p:sp>
        <p:nvSpPr>
          <p:cNvPr id="4" name="TextBox 3"/>
          <p:cNvSpPr txBox="1"/>
          <p:nvPr/>
        </p:nvSpPr>
        <p:spPr>
          <a:xfrm>
            <a:off x="1763688" y="4077072"/>
            <a:ext cx="3188693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hlinkClick r:id="rId5"/>
              </a:rPr>
              <a:t>pavel.safin@gmail.com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b="1" dirty="0" smtClean="0"/>
              <a:t>     pavel.safin</a:t>
            </a:r>
            <a:br>
              <a:rPr lang="en-US" sz="2000" b="1" dirty="0" smtClean="0"/>
            </a:br>
            <a:r>
              <a:rPr lang="en-US" sz="2000" b="1" dirty="0" smtClean="0"/>
              <a:t>it-analysis.blogspot.com</a:t>
            </a:r>
          </a:p>
          <a:p>
            <a:endParaRPr lang="ru-RU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014" y="4712940"/>
            <a:ext cx="448722" cy="300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676456" y="6309320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16</a:t>
            </a:r>
            <a:endParaRPr lang="ru-RU" sz="1800" b="1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636912"/>
            <a:ext cx="1447800" cy="5619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276872"/>
            <a:ext cx="1435050" cy="134273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2560680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/>
        </p:nvSpPr>
        <p:spPr>
          <a:xfrm>
            <a:off x="935628" y="1027279"/>
            <a:ext cx="7410994" cy="5123014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118" name="Shape 118"/>
          <p:cNvSpPr txBox="1">
            <a:spLocks noGrp="1"/>
          </p:cNvSpPr>
          <p:nvPr>
            <p:ph type="ctrTitle"/>
          </p:nvPr>
        </p:nvSpPr>
        <p:spPr>
          <a:xfrm>
            <a:off x="1356623" y="2561756"/>
            <a:ext cx="6509400" cy="137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ru-RU" sz="3200" dirty="0">
                <a:solidFill>
                  <a:srgbClr val="666666"/>
                </a:solidFill>
              </a:rPr>
              <a:t>Организация, учет и совместное использование проектной документации</a:t>
            </a:r>
            <a:endParaRPr lang="en" sz="3200" dirty="0">
              <a:solidFill>
                <a:srgbClr val="666666"/>
              </a:solidFill>
            </a:endParaRPr>
          </a:p>
        </p:txBody>
      </p:sp>
      <p:sp>
        <p:nvSpPr>
          <p:cNvPr id="119" name="Shape 119"/>
          <p:cNvSpPr txBox="1">
            <a:spLocks noGrp="1"/>
          </p:cNvSpPr>
          <p:nvPr>
            <p:ph type="subTitle" idx="1"/>
          </p:nvPr>
        </p:nvSpPr>
        <p:spPr>
          <a:xfrm>
            <a:off x="1356623" y="4077072"/>
            <a:ext cx="6509400" cy="104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ru-RU" dirty="0" smtClean="0">
                <a:solidFill>
                  <a:srgbClr val="666666"/>
                </a:solidFill>
              </a:rPr>
              <a:t>Сафин Павел</a:t>
            </a:r>
            <a:endParaRPr lang="en" dirty="0">
              <a:solidFill>
                <a:srgbClr val="666666"/>
              </a:solidFill>
            </a:endParaRPr>
          </a:p>
        </p:txBody>
      </p:sp>
      <p:sp>
        <p:nvSpPr>
          <p:cNvPr id="120" name="Shape 120"/>
          <p:cNvSpPr/>
          <p:nvPr/>
        </p:nvSpPr>
        <p:spPr>
          <a:xfrm>
            <a:off x="2623447" y="137143"/>
            <a:ext cx="3493277" cy="2188019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  <p:pic>
        <p:nvPicPr>
          <p:cNvPr id="1026" name="Picture 2" descr="D:\i-Sys\I-SYS - Корп. информация\Logo\intelligent system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423" y="4955257"/>
            <a:ext cx="1447800" cy="5619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0757243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705" y="1844824"/>
            <a:ext cx="7268590" cy="4677428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 чем расскажу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676456" y="630932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2</a:t>
            </a:r>
            <a:endParaRPr lang="ru-RU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6674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978026" y="0"/>
            <a:ext cx="5986462" cy="795267"/>
          </a:xfrm>
        </p:spPr>
        <p:txBody>
          <a:bodyPr/>
          <a:lstStyle/>
          <a:p>
            <a:pPr algn="ctr"/>
            <a:r>
              <a:rPr lang="ru-RU" dirty="0" smtClean="0"/>
              <a:t>Что было сначала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76456" y="630932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3</a:t>
            </a:r>
            <a:endParaRPr lang="ru-RU" sz="18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935" y="1746376"/>
            <a:ext cx="6848131" cy="457304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9823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978026" y="0"/>
            <a:ext cx="5986462" cy="795267"/>
          </a:xfrm>
        </p:spPr>
        <p:txBody>
          <a:bodyPr/>
          <a:lstStyle/>
          <a:p>
            <a:pPr algn="ctr"/>
            <a:r>
              <a:rPr lang="ru-RU" dirty="0" smtClean="0"/>
              <a:t>Область </a:t>
            </a:r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проблем</a:t>
            </a:r>
            <a:endParaRPr lang="ru-RU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5576" y="1845979"/>
            <a:ext cx="763284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ru-RU" sz="3000" dirty="0"/>
              <a:t>Документы не составлялись, либо составлялись разработчиками в свободное от основных задач </a:t>
            </a:r>
            <a:r>
              <a:rPr lang="ru-RU" sz="3000" dirty="0" smtClean="0"/>
              <a:t>время</a:t>
            </a:r>
            <a:br>
              <a:rPr lang="ru-RU" sz="3000" dirty="0" smtClean="0"/>
            </a:br>
            <a:endParaRPr lang="ru-RU" sz="3000" dirty="0" smtClean="0"/>
          </a:p>
          <a:p>
            <a:pPr marL="342900" indent="-342900" algn="just">
              <a:buFont typeface="+mj-lt"/>
              <a:buAutoNum type="arabicPeriod"/>
            </a:pPr>
            <a:r>
              <a:rPr lang="ru-RU" sz="3000" dirty="0"/>
              <a:t>Невозможно понять, у кого хранится актуальная версия нужного </a:t>
            </a:r>
            <a:r>
              <a:rPr lang="ru-RU" sz="3000" dirty="0" smtClean="0"/>
              <a:t>документа</a:t>
            </a:r>
            <a:br>
              <a:rPr lang="ru-RU" sz="3000" dirty="0" smtClean="0"/>
            </a:br>
            <a:endParaRPr lang="ru-RU" sz="3000" dirty="0" smtClean="0"/>
          </a:p>
          <a:p>
            <a:pPr marL="342900" indent="-342900" algn="just">
              <a:buFont typeface="+mj-lt"/>
              <a:buAutoNum type="arabicPeriod"/>
            </a:pPr>
            <a:r>
              <a:rPr lang="ru-RU" sz="3000" dirty="0"/>
              <a:t>Пересылка документов по e-mail исключительно в качестве </a:t>
            </a:r>
            <a:r>
              <a:rPr lang="ru-RU" sz="3000" dirty="0" smtClean="0"/>
              <a:t>вложений</a:t>
            </a:r>
            <a:endParaRPr lang="ru-RU" sz="3000" dirty="0"/>
          </a:p>
        </p:txBody>
      </p:sp>
      <p:sp>
        <p:nvSpPr>
          <p:cNvPr id="4" name="TextBox 3"/>
          <p:cNvSpPr txBox="1"/>
          <p:nvPr/>
        </p:nvSpPr>
        <p:spPr>
          <a:xfrm>
            <a:off x="8676456" y="630932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4</a:t>
            </a:r>
            <a:endParaRPr lang="ru-RU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577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978026" y="0"/>
            <a:ext cx="5986462" cy="795267"/>
          </a:xfrm>
        </p:spPr>
        <p:txBody>
          <a:bodyPr/>
          <a:lstStyle/>
          <a:p>
            <a:pPr algn="ctr"/>
            <a:r>
              <a:rPr lang="ru-RU" dirty="0" smtClean="0"/>
              <a:t>Область </a:t>
            </a:r>
            <a:r>
              <a:rPr lang="ru-RU" dirty="0" smtClean="0">
                <a:solidFill>
                  <a:srgbClr val="FFFF00"/>
                </a:solidFill>
              </a:rPr>
              <a:t>решений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5576" y="1772816"/>
            <a:ext cx="763284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ru-RU" sz="3000" dirty="0">
                <a:solidFill>
                  <a:schemeClr val="bg1">
                    <a:lumMod val="75000"/>
                  </a:schemeClr>
                </a:solidFill>
              </a:rPr>
              <a:t>Документы не составлялись, либо составлялись разработчиками в свободное от основных задач </a:t>
            </a:r>
            <a:r>
              <a:rPr lang="ru-RU" sz="3000" dirty="0" smtClean="0">
                <a:solidFill>
                  <a:schemeClr val="bg1">
                    <a:lumMod val="75000"/>
                  </a:schemeClr>
                </a:solidFill>
              </a:rPr>
              <a:t>время</a:t>
            </a:r>
          </a:p>
          <a:p>
            <a:pPr algn="r"/>
            <a:r>
              <a:rPr lang="ru-RU" sz="3000" dirty="0" smtClean="0"/>
              <a:t>Аналитик</a:t>
            </a:r>
          </a:p>
          <a:p>
            <a:pPr marL="514350" indent="-514350" algn="just">
              <a:buFont typeface="+mj-lt"/>
              <a:buAutoNum type="arabicPeriod" startAt="2"/>
            </a:pPr>
            <a:r>
              <a:rPr lang="ru-RU" sz="3000" dirty="0">
                <a:solidFill>
                  <a:schemeClr val="bg1">
                    <a:lumMod val="75000"/>
                  </a:schemeClr>
                </a:solidFill>
              </a:rPr>
              <a:t>Невозможно понять, у кого хранится актуальная версия нужного документа</a:t>
            </a:r>
          </a:p>
          <a:p>
            <a:pPr algn="r"/>
            <a:r>
              <a:rPr lang="ru-RU" sz="3000" dirty="0" smtClean="0"/>
              <a:t>Аналитик</a:t>
            </a:r>
          </a:p>
          <a:p>
            <a:pPr marL="514350" indent="-514350" algn="just">
              <a:buFont typeface="+mj-lt"/>
              <a:buAutoNum type="arabicPeriod" startAt="3"/>
            </a:pPr>
            <a:r>
              <a:rPr lang="ru-RU" sz="3000" dirty="0">
                <a:solidFill>
                  <a:schemeClr val="bg1">
                    <a:lumMod val="75000"/>
                  </a:schemeClr>
                </a:solidFill>
              </a:rPr>
              <a:t>Пересылка документов по e-mail исключительно в качестве вложений</a:t>
            </a:r>
          </a:p>
          <a:p>
            <a:pPr algn="r"/>
            <a:r>
              <a:rPr lang="ru-RU" sz="3000" dirty="0" smtClean="0"/>
              <a:t>Единый ресурс хранения документов</a:t>
            </a:r>
            <a:endParaRPr lang="ru-RU" sz="3000" dirty="0"/>
          </a:p>
        </p:txBody>
      </p:sp>
      <p:sp>
        <p:nvSpPr>
          <p:cNvPr id="4" name="TextBox 3"/>
          <p:cNvSpPr txBox="1"/>
          <p:nvPr/>
        </p:nvSpPr>
        <p:spPr>
          <a:xfrm>
            <a:off x="8676456" y="630932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5</a:t>
            </a:r>
            <a:endParaRPr lang="ru-RU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5568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978026" y="0"/>
            <a:ext cx="5986462" cy="795267"/>
          </a:xfrm>
        </p:spPr>
        <p:txBody>
          <a:bodyPr/>
          <a:lstStyle/>
          <a:p>
            <a:pPr algn="ctr"/>
            <a:r>
              <a:rPr lang="ru-RU" dirty="0" smtClean="0"/>
              <a:t>Зачем?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76456" y="630932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6</a:t>
            </a:r>
            <a:endParaRPr lang="ru-RU" sz="18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818" y="1923356"/>
            <a:ext cx="6826050" cy="409793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5985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978026" y="0"/>
            <a:ext cx="5986462" cy="795267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Этап №1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96514" y="1700808"/>
            <a:ext cx="79079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>
                <a:solidFill>
                  <a:schemeClr val="tx1"/>
                </a:solidFill>
              </a:rPr>
              <a:t>Организация хранения документов на едином ресурсе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676456" y="630932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7</a:t>
            </a:r>
            <a:endParaRPr lang="ru-RU" sz="1800" b="1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42" y="2132856"/>
            <a:ext cx="7713990" cy="41764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8906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978026" y="0"/>
            <a:ext cx="5986462" cy="795267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Этап №2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96514" y="1700808"/>
            <a:ext cx="757931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>
                <a:solidFill>
                  <a:schemeClr val="tx1"/>
                </a:solidFill>
              </a:rPr>
              <a:t>Обеспечение использования проектной библиотеки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5576" y="2276872"/>
            <a:ext cx="43540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1. Создать реестр документации</a:t>
            </a:r>
            <a:endParaRPr lang="ru-RU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8676456" y="630932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8</a:t>
            </a:r>
            <a:endParaRPr lang="ru-RU" sz="18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140968"/>
            <a:ext cx="7803160" cy="239063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9908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</TotalTime>
  <Words>1213</Words>
  <Application>Microsoft Office PowerPoint</Application>
  <PresentationFormat>Экран (4:3)</PresentationFormat>
  <Paragraphs>173</Paragraphs>
  <Slides>17</Slides>
  <Notes>17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/>
      <vt:lpstr>Специальное оформление</vt:lpstr>
      <vt:lpstr>Слайд 1</vt:lpstr>
      <vt:lpstr>Организация, учет и совместное использование проектной документации</vt:lpstr>
      <vt:lpstr>О чем расскажу</vt:lpstr>
      <vt:lpstr>Что было сначала</vt:lpstr>
      <vt:lpstr>Область проблем</vt:lpstr>
      <vt:lpstr>Область решений</vt:lpstr>
      <vt:lpstr>Зачем?</vt:lpstr>
      <vt:lpstr>Этап №1</vt:lpstr>
      <vt:lpstr>Этап №2</vt:lpstr>
      <vt:lpstr>Этап №2</vt:lpstr>
      <vt:lpstr>Результат этапа №2</vt:lpstr>
      <vt:lpstr>Этап №3</vt:lpstr>
      <vt:lpstr>Работа в  SharePoint Workspace</vt:lpstr>
      <vt:lpstr>Как мы работаем сейчас</vt:lpstr>
      <vt:lpstr>Альтернативы?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</dc:title>
  <dc:creator>Baikin Aleksandr Sergeevich</dc:creator>
  <cp:lastModifiedBy>Pavel</cp:lastModifiedBy>
  <cp:revision>97</cp:revision>
  <dcterms:modified xsi:type="dcterms:W3CDTF">2013-06-28T07:02:41Z</dcterms:modified>
</cp:coreProperties>
</file>