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6" r:id="rId2"/>
  </p:sldMasterIdLst>
  <p:notesMasterIdLst>
    <p:notesMasterId r:id="rId35"/>
  </p:notesMasterIdLst>
  <p:sldIdLst>
    <p:sldId id="256" r:id="rId3"/>
    <p:sldId id="260" r:id="rId4"/>
    <p:sldId id="257" r:id="rId5"/>
    <p:sldId id="263" r:id="rId6"/>
    <p:sldId id="258" r:id="rId7"/>
    <p:sldId id="262" r:id="rId8"/>
    <p:sldId id="277" r:id="rId9"/>
    <p:sldId id="264" r:id="rId10"/>
    <p:sldId id="265" r:id="rId11"/>
    <p:sldId id="266" r:id="rId12"/>
    <p:sldId id="267" r:id="rId13"/>
    <p:sldId id="269" r:id="rId14"/>
    <p:sldId id="272" r:id="rId15"/>
    <p:sldId id="273" r:id="rId16"/>
    <p:sldId id="268" r:id="rId17"/>
    <p:sldId id="270" r:id="rId18"/>
    <p:sldId id="271" r:id="rId19"/>
    <p:sldId id="275" r:id="rId20"/>
    <p:sldId id="274" r:id="rId21"/>
    <p:sldId id="282" r:id="rId22"/>
    <p:sldId id="276" r:id="rId23"/>
    <p:sldId id="279" r:id="rId24"/>
    <p:sldId id="278" r:id="rId25"/>
    <p:sldId id="281" r:id="rId26"/>
    <p:sldId id="284" r:id="rId27"/>
    <p:sldId id="285" r:id="rId28"/>
    <p:sldId id="286" r:id="rId29"/>
    <p:sldId id="287" r:id="rId30"/>
    <p:sldId id="283" r:id="rId31"/>
    <p:sldId id="289" r:id="rId32"/>
    <p:sldId id="288" r:id="rId33"/>
    <p:sldId id="259" r:id="rId3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435" autoAdjust="0"/>
  </p:normalViewPr>
  <p:slideViewPr>
    <p:cSldViewPr>
      <p:cViewPr>
        <p:scale>
          <a:sx n="78" d="100"/>
          <a:sy n="78" d="100"/>
        </p:scale>
        <p:origin x="-942" y="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32151729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Типы требований</a:t>
            </a:r>
          </a:p>
          <a:p>
            <a:pPr lvl="1"/>
            <a:r>
              <a:rPr lang="ru-RU" i="1" dirty="0" smtClean="0"/>
              <a:t>Потребности (needs)</a:t>
            </a:r>
            <a:r>
              <a:rPr lang="ru-RU" dirty="0" smtClean="0"/>
              <a:t> – отражают проблемы бизнеса, персоналии или процесса, которые должны быть соотнесены с использованием системы</a:t>
            </a:r>
          </a:p>
          <a:p>
            <a:pPr lvl="1"/>
            <a:r>
              <a:rPr lang="ru-RU" i="1" dirty="0" smtClean="0"/>
              <a:t>Функциональные требовани</a:t>
            </a:r>
            <a:r>
              <a:rPr lang="ru-RU" dirty="0" smtClean="0"/>
              <a:t>я </a:t>
            </a:r>
          </a:p>
          <a:p>
            <a:pPr lvl="1"/>
            <a:r>
              <a:rPr lang="ru-RU" i="1" dirty="0" smtClean="0"/>
              <a:t>Нефункциональные требования</a:t>
            </a:r>
          </a:p>
          <a:p>
            <a:pPr lvl="1"/>
            <a:r>
              <a:rPr lang="ru-RU" i="1" dirty="0" smtClean="0"/>
              <a:t>Системные требования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lvl="1"/>
            <a:r>
              <a:rPr lang="ru-RU" sz="5000" i="1" dirty="0" smtClean="0"/>
              <a:t>Бизнес-правила (</a:t>
            </a:r>
            <a:r>
              <a:rPr lang="en-US" sz="5000" i="1" dirty="0" smtClean="0"/>
              <a:t>Business Rules)</a:t>
            </a:r>
            <a:r>
              <a:rPr lang="ru-RU" sz="5000" i="1" dirty="0" smtClean="0"/>
              <a:t> </a:t>
            </a:r>
            <a:r>
              <a:rPr lang="ru-RU" sz="5000" dirty="0" smtClean="0"/>
              <a:t>–</a:t>
            </a:r>
            <a:r>
              <a:rPr lang="ru-RU" sz="5000" i="1" dirty="0" smtClean="0"/>
              <a:t> </a:t>
            </a:r>
            <a:r>
              <a:rPr lang="ru-RU" sz="5000" dirty="0" smtClean="0"/>
              <a:t>основываются на корпоративных регламентах, политиках, стандартах, законодательных актах, алгоритмах, </a:t>
            </a:r>
            <a:r>
              <a:rPr lang="en-US" sz="5000" dirty="0" smtClean="0"/>
              <a:t>etc.</a:t>
            </a:r>
            <a:endParaRPr lang="ru-RU" sz="5000" dirty="0" smtClean="0"/>
          </a:p>
          <a:p>
            <a:pPr lvl="1"/>
            <a:r>
              <a:rPr lang="ru-RU" sz="5000" i="1" dirty="0" smtClean="0"/>
              <a:t>Внешние интерфейсы</a:t>
            </a:r>
            <a:r>
              <a:rPr lang="ru-RU" sz="5000" dirty="0" smtClean="0"/>
              <a:t> –</a:t>
            </a:r>
            <a:r>
              <a:rPr lang="ru-RU" sz="5000" i="1" dirty="0" smtClean="0"/>
              <a:t> </a:t>
            </a:r>
            <a:r>
              <a:rPr lang="ru-RU" sz="5000" dirty="0" smtClean="0"/>
              <a:t>описание аспектов взаимодействия с другими системами, операционной средой</a:t>
            </a:r>
            <a:endParaRPr lang="en-US" sz="5000" dirty="0" smtClean="0"/>
          </a:p>
          <a:p>
            <a:pPr lvl="1"/>
            <a:r>
              <a:rPr lang="ru-RU" sz="5000" i="1" dirty="0" smtClean="0"/>
              <a:t>Атрибуты качества (</a:t>
            </a:r>
            <a:r>
              <a:rPr lang="en-US" sz="5000" i="1" dirty="0" smtClean="0"/>
              <a:t>Quality Attributes)</a:t>
            </a:r>
            <a:r>
              <a:rPr lang="en-US" sz="5000" dirty="0" smtClean="0"/>
              <a:t> –</a:t>
            </a:r>
            <a:r>
              <a:rPr lang="ru-RU" sz="5000" dirty="0" smtClean="0"/>
              <a:t> дополнительные характеристики продукта, важные для пользователей и/или разработчиков (переносимость на другие платформы, оперативная совместимость, целостность, устойчивость, </a:t>
            </a:r>
            <a:r>
              <a:rPr lang="en-US" sz="5000" dirty="0" smtClean="0"/>
              <a:t>etc</a:t>
            </a:r>
            <a:r>
              <a:rPr lang="ru-RU" sz="5000" dirty="0" smtClean="0"/>
              <a:t>.)</a:t>
            </a:r>
          </a:p>
          <a:p>
            <a:pPr lvl="1"/>
            <a:r>
              <a:rPr lang="ru-RU" sz="5000" i="1" dirty="0" smtClean="0"/>
              <a:t>Ограничения (</a:t>
            </a:r>
            <a:r>
              <a:rPr lang="en-US" sz="5000" i="1" dirty="0" smtClean="0"/>
              <a:t>Constraints)</a:t>
            </a:r>
            <a:r>
              <a:rPr lang="ru-RU" sz="5000" i="1" dirty="0" smtClean="0"/>
              <a:t> </a:t>
            </a:r>
            <a:r>
              <a:rPr lang="en-US" sz="5000" dirty="0" smtClean="0"/>
              <a:t>–</a:t>
            </a:r>
            <a:r>
              <a:rPr lang="ru-RU" sz="5000" dirty="0" smtClean="0"/>
              <a:t>  условия, ограничивающие выбор возможных решений по реализации отдельных требований или их наборов</a:t>
            </a:r>
          </a:p>
          <a:p>
            <a:pPr lvl="1"/>
            <a:r>
              <a:rPr lang="ru-RU" sz="5000" i="1" dirty="0" smtClean="0"/>
              <a:t>Предложения по реализации </a:t>
            </a:r>
            <a:r>
              <a:rPr lang="en-US" sz="5000" dirty="0" smtClean="0"/>
              <a:t>–</a:t>
            </a:r>
            <a:r>
              <a:rPr lang="ru-RU" sz="5000" dirty="0" smtClean="0"/>
              <a:t> предложения, оценивающие возможность использования определенных технологических и архитектурных решений</a:t>
            </a:r>
          </a:p>
          <a:p>
            <a:pPr lvl="1"/>
            <a:r>
              <a:rPr lang="ru-RU" sz="5000" i="1" dirty="0" smtClean="0"/>
              <a:t>Предложения по тестированию разрабатываемого ПО </a:t>
            </a:r>
            <a:r>
              <a:rPr lang="en-US" sz="5000" dirty="0" smtClean="0"/>
              <a:t>–</a:t>
            </a:r>
            <a:r>
              <a:rPr lang="ru-RU" sz="5000" dirty="0" smtClean="0"/>
              <a:t> дополнения к требованиям, указывающие, каким образом то или иное требование должно быть протестировано </a:t>
            </a:r>
          </a:p>
          <a:p>
            <a:pPr lvl="1"/>
            <a:r>
              <a:rPr lang="ru-RU" sz="5000" i="1" dirty="0" smtClean="0"/>
              <a:t>Юридические требования</a:t>
            </a:r>
            <a:r>
              <a:rPr lang="ru-RU" sz="5000" dirty="0" smtClean="0"/>
              <a:t> </a:t>
            </a:r>
            <a:r>
              <a:rPr lang="en-US" sz="5000" dirty="0" smtClean="0"/>
              <a:t>–</a:t>
            </a:r>
            <a:r>
              <a:rPr lang="ru-RU" sz="5000" dirty="0" smtClean="0"/>
              <a:t>  требования к лицензированию, патентной чистоте, </a:t>
            </a:r>
            <a:r>
              <a:rPr lang="en-US" sz="5000" dirty="0" smtClean="0"/>
              <a:t>etc</a:t>
            </a:r>
            <a:r>
              <a:rPr lang="ru-RU" sz="50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Типы требований</a:t>
            </a:r>
          </a:p>
          <a:p>
            <a:pPr lvl="1"/>
            <a:r>
              <a:rPr lang="ru-RU" i="1" dirty="0" smtClean="0"/>
              <a:t>Потребности (needs)</a:t>
            </a:r>
            <a:r>
              <a:rPr lang="ru-RU" dirty="0" smtClean="0"/>
              <a:t> – отражают проблемы бизнеса, персоналии или процесса, которые должны быть соотнесены с использованием системы</a:t>
            </a:r>
          </a:p>
          <a:p>
            <a:pPr lvl="1"/>
            <a:r>
              <a:rPr lang="ru-RU" i="1" dirty="0" smtClean="0"/>
              <a:t>Функциональные требовани</a:t>
            </a:r>
            <a:r>
              <a:rPr lang="ru-RU" dirty="0" smtClean="0"/>
              <a:t>я </a:t>
            </a:r>
          </a:p>
          <a:p>
            <a:pPr lvl="1"/>
            <a:r>
              <a:rPr lang="ru-RU" i="1" dirty="0" smtClean="0"/>
              <a:t>Нефункциональные требования</a:t>
            </a:r>
          </a:p>
          <a:p>
            <a:pPr lvl="1"/>
            <a:r>
              <a:rPr lang="ru-RU" i="1" dirty="0" smtClean="0"/>
              <a:t>Системные требования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26"/>
          <p:cNvSpPr/>
          <p:nvPr userDrawn="1"/>
        </p:nvSpPr>
        <p:spPr>
          <a:xfrm>
            <a:off x="685800" y="285230"/>
            <a:ext cx="7059210" cy="4422906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10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13418" y="4581128"/>
            <a:ext cx="7772400" cy="893961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Название доклада</a:t>
            </a:r>
            <a:endParaRPr lang="ru-RU" dirty="0"/>
          </a:p>
        </p:txBody>
      </p:sp>
      <p:sp>
        <p:nvSpPr>
          <p:cNvPr id="11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399218" y="5760839"/>
            <a:ext cx="6400800" cy="6204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Фамилия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77632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3E3-69F4-4567-8681-7C661A6CF13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77558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3E3-69F4-4567-8681-7C661A6CF13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1341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3E3-69F4-4567-8681-7C661A6CF13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0570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3E3-69F4-4567-8681-7C661A6CF13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1661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3E3-69F4-4567-8681-7C661A6CF13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49862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3E3-69F4-4567-8681-7C661A6CF13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35843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3E3-69F4-4567-8681-7C661A6CF13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58936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3E3-69F4-4567-8681-7C661A6CF13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460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1"/>
          <p:cNvSpPr txBox="1">
            <a:spLocks noGrp="1"/>
          </p:cNvSpPr>
          <p:nvPr>
            <p:ph type="title"/>
          </p:nvPr>
        </p:nvSpPr>
        <p:spPr>
          <a:xfrm>
            <a:off x="2978026" y="0"/>
            <a:ext cx="5719117" cy="795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" name="Shape 33"/>
          <p:cNvSpPr/>
          <p:nvPr userDrawn="1"/>
        </p:nvSpPr>
        <p:spPr>
          <a:xfrm>
            <a:off x="-108520" y="-171400"/>
            <a:ext cx="3086547" cy="19333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3258222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32"/>
          <p:cNvSpPr/>
          <p:nvPr userDrawn="1"/>
        </p:nvSpPr>
        <p:spPr>
          <a:xfrm>
            <a:off x="323528" y="1027278"/>
            <a:ext cx="8496944" cy="564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5" name="Shape 33"/>
          <p:cNvSpPr/>
          <p:nvPr userDrawn="1"/>
        </p:nvSpPr>
        <p:spPr>
          <a:xfrm>
            <a:off x="-108520" y="-171400"/>
            <a:ext cx="3086547" cy="19333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978026" y="0"/>
            <a:ext cx="5719117" cy="795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userDrawn="1">
  <p:cSld name="twoCol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2"/>
          <p:cNvSpPr/>
          <p:nvPr userDrawn="1"/>
        </p:nvSpPr>
        <p:spPr>
          <a:xfrm>
            <a:off x="323528" y="1027278"/>
            <a:ext cx="8496944" cy="5642081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25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6" name="Shape 11"/>
          <p:cNvSpPr txBox="1">
            <a:spLocks noGrp="1"/>
          </p:cNvSpPr>
          <p:nvPr>
            <p:ph type="title"/>
          </p:nvPr>
        </p:nvSpPr>
        <p:spPr>
          <a:xfrm>
            <a:off x="2978026" y="0"/>
            <a:ext cx="5719117" cy="795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7" name="Shape 33"/>
          <p:cNvSpPr/>
          <p:nvPr userDrawn="1"/>
        </p:nvSpPr>
        <p:spPr>
          <a:xfrm>
            <a:off x="-108520" y="-171400"/>
            <a:ext cx="3086547" cy="193333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33"/>
          <p:cNvSpPr/>
          <p:nvPr userDrawn="1"/>
        </p:nvSpPr>
        <p:spPr>
          <a:xfrm>
            <a:off x="-108520" y="-171400"/>
            <a:ext cx="3086547" cy="1933335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4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ctr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3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190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None/>
              <a:defRPr sz="30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="" xmlns:p14="http://schemas.microsoft.com/office/powerpoint/2010/main" val="1296063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3E3-69F4-4567-8681-7C661A6CF13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023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3E3-69F4-4567-8681-7C661A6CF13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6531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33E3-69F4-4567-8681-7C661A6CF13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7357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</p:sp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2771800" y="0"/>
            <a:ext cx="5915000" cy="7952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9" r:id="rId1"/>
    <p:sldLayoutId id="2147483655" r:id="rId2"/>
    <p:sldLayoutId id="2147483649" r:id="rId3"/>
    <p:sldLayoutId id="2147483650" r:id="rId4"/>
    <p:sldLayoutId id="2147483653" r:id="rId5"/>
    <p:sldLayoutId id="2147483670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chemeClr val="bg1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33E3-69F4-4567-8681-7C661A6CF139}" type="datetimeFigureOut">
              <a:rPr lang="ru-RU" smtClean="0"/>
              <a:pPr/>
              <a:t>29.06.2013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11BC54-82E1-41B8-A30F-1B45A99630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075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softwarepeople.ru/blog/2011/07/11/non-functional-requirements01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/>
            </a:r>
            <a:br>
              <a:rPr lang="ru-RU" sz="4800" dirty="0" smtClean="0"/>
            </a:br>
            <a:endParaRPr lang="ru-RU" sz="48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5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Желнова</a:t>
            </a:r>
            <a:endParaRPr lang="ru-RU" sz="5400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265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3140968"/>
            <a:ext cx="8229600" cy="122413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составлять шаблоны для нефункциональных требований?</a:t>
            </a: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Шаблон</a:t>
            </a:r>
          </a:p>
          <a:p>
            <a:r>
              <a:rPr lang="ru-RU" sz="2200" dirty="0" smtClean="0"/>
              <a:t>Для каждой функциональной области – свои нефункциональные требования и их численные значения</a:t>
            </a:r>
          </a:p>
          <a:p>
            <a:r>
              <a:rPr lang="ru-RU" sz="2200" dirty="0" smtClean="0"/>
              <a:t>Определите список нефункциональных требований для продукта в целом и для каждой функциональной области</a:t>
            </a:r>
          </a:p>
          <a:p>
            <a:r>
              <a:rPr lang="ru-RU" sz="2200" dirty="0" smtClean="0"/>
              <a:t>Модель качества → требования к качеству</a:t>
            </a:r>
          </a:p>
          <a:p>
            <a:r>
              <a:rPr lang="ru-RU" sz="2200" dirty="0" smtClean="0"/>
              <a:t>Дайте определение каждому нефункциональному требованию</a:t>
            </a:r>
          </a:p>
          <a:p>
            <a:r>
              <a:rPr lang="ru-RU" sz="2200" dirty="0" smtClean="0"/>
              <a:t>Укажите предельные диапазоны значений для нефункциональных требований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Формат шаблона</a:t>
            </a:r>
          </a:p>
          <a:p>
            <a:r>
              <a:rPr lang="ru-RU" sz="2400" dirty="0" smtClean="0"/>
              <a:t>Наименование требования</a:t>
            </a:r>
          </a:p>
          <a:p>
            <a:r>
              <a:rPr lang="ru-RU" sz="2400" dirty="0" smtClean="0"/>
              <a:t>Определение требования (напр.: производительность  - число операций, выполняемых </a:t>
            </a:r>
            <a:r>
              <a:rPr lang="en-US" sz="2400" dirty="0" smtClean="0"/>
              <a:t>&lt;</a:t>
            </a:r>
            <a:r>
              <a:rPr lang="ru-RU" sz="2400" dirty="0" smtClean="0"/>
              <a:t>пользователь</a:t>
            </a:r>
            <a:r>
              <a:rPr lang="en-US" sz="2400" dirty="0" smtClean="0"/>
              <a:t>/</a:t>
            </a:r>
            <a:r>
              <a:rPr lang="ru-RU" sz="2400" dirty="0" smtClean="0"/>
              <a:t>группа_пользователей</a:t>
            </a:r>
            <a:r>
              <a:rPr lang="en-US" sz="2400" dirty="0" smtClean="0"/>
              <a:t>&gt;</a:t>
            </a:r>
            <a:r>
              <a:rPr lang="ru-RU" sz="2400" dirty="0" smtClean="0"/>
              <a:t> в секунду)</a:t>
            </a:r>
            <a:endParaRPr lang="en-US" sz="2400" dirty="0" smtClean="0"/>
          </a:p>
          <a:p>
            <a:r>
              <a:rPr lang="ru-RU" sz="2400" dirty="0" smtClean="0"/>
              <a:t>Допустимый диапазон значений</a:t>
            </a:r>
          </a:p>
          <a:p>
            <a:r>
              <a:rPr lang="ru-RU" sz="2400" dirty="0" smtClean="0"/>
              <a:t>Способы проверки выполнения требования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шаблона</a:t>
            </a:r>
          </a:p>
          <a:p>
            <a:pPr lvl="0"/>
            <a:r>
              <a:rPr lang="ru-RU" sz="2000" dirty="0" smtClean="0"/>
              <a:t>Требования</a:t>
            </a:r>
            <a:r>
              <a:rPr lang="ru-RU" sz="3200" dirty="0" smtClean="0"/>
              <a:t> </a:t>
            </a:r>
            <a:r>
              <a:rPr lang="ru-RU" sz="2000" dirty="0" smtClean="0"/>
              <a:t>к производительности</a:t>
            </a:r>
          </a:p>
          <a:p>
            <a:pPr lvl="1"/>
            <a:r>
              <a:rPr lang="ru-RU" sz="1400" dirty="0" smtClean="0"/>
              <a:t>Какие типы запросов должна обрабатывать ФМ? Сколько запросов должен обрабатывать ФМ каждого типа?</a:t>
            </a:r>
          </a:p>
          <a:p>
            <a:pPr lvl="1"/>
            <a:r>
              <a:rPr lang="ru-RU" sz="1400" dirty="0" smtClean="0"/>
              <a:t>Какая должна быть пропускная способность МБ/с?</a:t>
            </a:r>
          </a:p>
          <a:p>
            <a:pPr lvl="1"/>
            <a:r>
              <a:rPr lang="ru-RU" sz="1400" dirty="0" smtClean="0"/>
              <a:t>Что будет, если ФМ будет обрабатывать меньше запросов или с меньшей пропускной способностью? Как это отразится на поведении продукта? ОС? На конечных пользователях? На партнерах? На продаже продукта?</a:t>
            </a:r>
            <a:r>
              <a:rPr lang="ru-RU" sz="1600" dirty="0" smtClean="0"/>
              <a:t> </a:t>
            </a:r>
          </a:p>
          <a:p>
            <a:pPr lvl="0"/>
            <a:r>
              <a:rPr lang="ru-RU" sz="2000" dirty="0" smtClean="0"/>
              <a:t>Требования к масштабируемости и алгоритмической сложности</a:t>
            </a:r>
          </a:p>
          <a:p>
            <a:pPr lvl="1"/>
            <a:r>
              <a:rPr lang="ru-RU" sz="1400" dirty="0" smtClean="0"/>
              <a:t>Предполагается ли в будущем рост объема обрабатываемых данных? </a:t>
            </a:r>
          </a:p>
          <a:p>
            <a:pPr lvl="1"/>
            <a:r>
              <a:rPr lang="ru-RU" sz="1400" dirty="0" smtClean="0"/>
              <a:t>Как повлияет заметное (в 10 раз) замедление выполнения ФМ при увеличении объема данных в два раза на поведение продукта? На ОС? На конечных пользователей? На партнеров? На продажу продукта?</a:t>
            </a:r>
          </a:p>
          <a:p>
            <a:pPr lvl="1"/>
            <a:r>
              <a:rPr lang="ru-RU" sz="1400" dirty="0" smtClean="0"/>
              <a:t>Повлияет ли положительно и как сильно масштабируемость на 4/16/64 ядра ЦП ФО на поведение продукта? На ОС? На конечных пользователей? На партнеров? На продажу продукта? </a:t>
            </a:r>
          </a:p>
          <a:p>
            <a:pPr lvl="0"/>
            <a:endParaRPr lang="ru-RU" sz="16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752528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 шаблона</a:t>
            </a:r>
          </a:p>
          <a:p>
            <a:pPr lvl="0"/>
            <a:r>
              <a:rPr lang="ru-RU" sz="2000" dirty="0" smtClean="0"/>
              <a:t>Требования к потребляемым ресурсам</a:t>
            </a:r>
          </a:p>
          <a:p>
            <a:pPr lvl="1"/>
            <a:r>
              <a:rPr lang="ru-RU" sz="1400" dirty="0" smtClean="0"/>
              <a:t>Какие ограничения на дисковую и оперативную память?</a:t>
            </a:r>
          </a:p>
          <a:p>
            <a:pPr lvl="1"/>
            <a:r>
              <a:rPr lang="ru-RU" sz="1400" dirty="0" smtClean="0"/>
              <a:t>Что будет, если ФМ будет требовать в 2/10/100 больше оперативной памяти, времени ЦПУ, места на жестком диске? Как это отразится на поведении продукта? На ОС? На конечных пользователях? На партнерах? На продаже продукта?</a:t>
            </a:r>
          </a:p>
          <a:p>
            <a:pPr lvl="0"/>
            <a:r>
              <a:rPr lang="ru-RU" sz="2000" dirty="0" smtClean="0"/>
              <a:t>Требования к входным и выходным данным</a:t>
            </a:r>
          </a:p>
          <a:p>
            <a:pPr lvl="1"/>
            <a:r>
              <a:rPr lang="ru-RU" sz="1400" dirty="0" smtClean="0"/>
              <a:t>Какие данные и какого типа ФМ получает на вход? Какие могут быть минимальные и максимальные значения? Какая точность данных? Какой максимальный размер блока/вектора/строки может передаваться на вход? Какая кодировка используется для входных данных?</a:t>
            </a:r>
          </a:p>
          <a:p>
            <a:pPr lvl="1"/>
            <a:r>
              <a:rPr lang="ru-RU" sz="1400" dirty="0" smtClean="0"/>
              <a:t>Откуда ФМ будет получать данные на вход? Какие модули являются источниками данных?</a:t>
            </a:r>
          </a:p>
          <a:p>
            <a:pPr lvl="1"/>
            <a:r>
              <a:rPr lang="ru-RU" sz="1400" dirty="0" smtClean="0"/>
              <a:t>Какой тип выходных данных ожидается от ФО? Какие максимальные/минимальные значения? Какая требуется точность вычислений? Какая кодировка требуется для выходных данных?</a:t>
            </a:r>
          </a:p>
          <a:p>
            <a:pPr lvl="1"/>
            <a:r>
              <a:rPr lang="ru-RU" sz="1400" dirty="0" smtClean="0"/>
              <a:t>Какие ФО/модули будут использовать выходные данные? Для чего?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Лица, интервьюируемые для определения нефункциональных требований</a:t>
            </a:r>
          </a:p>
          <a:p>
            <a:r>
              <a:rPr lang="ru-RU" sz="2400" dirty="0" smtClean="0"/>
              <a:t>заказчик продукта</a:t>
            </a:r>
          </a:p>
          <a:p>
            <a:r>
              <a:rPr lang="ru-RU" sz="2400" dirty="0" smtClean="0"/>
              <a:t>конечный пользователь,</a:t>
            </a:r>
          </a:p>
          <a:p>
            <a:r>
              <a:rPr lang="ru-RU" sz="2400" dirty="0" smtClean="0"/>
              <a:t>разработчики продукта</a:t>
            </a:r>
          </a:p>
          <a:p>
            <a:r>
              <a:rPr lang="ru-RU" sz="2400" dirty="0" smtClean="0"/>
              <a:t>тестировщики продукта,</a:t>
            </a:r>
          </a:p>
          <a:p>
            <a:r>
              <a:rPr lang="ru-RU" sz="2400" dirty="0" smtClean="0"/>
              <a:t>инженеры поддержки,</a:t>
            </a:r>
          </a:p>
          <a:p>
            <a:r>
              <a:rPr lang="ru-RU" sz="2400" dirty="0" smtClean="0"/>
              <a:t>сотрудники отделов маркетинга, обучения и продаж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выбирать методы и инструменты для определения нефункциональных требований</a:t>
            </a:r>
          </a:p>
          <a:p>
            <a:r>
              <a:rPr lang="ru-RU" sz="2400" dirty="0" smtClean="0"/>
              <a:t>Определить функциональную область</a:t>
            </a:r>
          </a:p>
          <a:p>
            <a:r>
              <a:rPr lang="ru-RU" sz="2400" dirty="0" smtClean="0"/>
              <a:t>Определить конечных пользователей и их число</a:t>
            </a:r>
          </a:p>
          <a:p>
            <a:r>
              <a:rPr lang="ru-RU" sz="2400" dirty="0" smtClean="0"/>
              <a:t>Определить лиц, влияющих на принятие архитектурных решений</a:t>
            </a:r>
          </a:p>
          <a:p>
            <a:r>
              <a:rPr lang="ru-RU" sz="2400" dirty="0" smtClean="0"/>
              <a:t>Составить список возможных инструментов и методов определения нефункциональных требований</a:t>
            </a:r>
          </a:p>
          <a:p>
            <a:r>
              <a:rPr lang="ru-RU" sz="2400" dirty="0" smtClean="0"/>
              <a:t>Составить шаблон нефункциональных требований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выбирать методы и инструменты для определения нефункциональных требований</a:t>
            </a:r>
          </a:p>
          <a:p>
            <a:r>
              <a:rPr lang="ru-RU" sz="2400" dirty="0" smtClean="0"/>
              <a:t>Определить функциональную область</a:t>
            </a:r>
          </a:p>
          <a:p>
            <a:r>
              <a:rPr lang="ru-RU" sz="2400" dirty="0" smtClean="0"/>
              <a:t>Определить конечных пользователей и их число</a:t>
            </a:r>
          </a:p>
          <a:p>
            <a:r>
              <a:rPr lang="ru-RU" sz="2400" dirty="0" smtClean="0"/>
              <a:t>Определить лиц, влияющих на принятие архитектурных решений</a:t>
            </a:r>
          </a:p>
          <a:p>
            <a:r>
              <a:rPr lang="ru-RU" sz="2400" dirty="0" smtClean="0"/>
              <a:t>Составить список возможных инструментов и методов определения нефункциональных требований</a:t>
            </a:r>
          </a:p>
          <a:p>
            <a:r>
              <a:rPr lang="ru-RU" sz="2400" dirty="0" smtClean="0"/>
              <a:t>Составить шаблон нефункциональных требований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3140968"/>
            <a:ext cx="8229600" cy="122413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нефункциональные требования связаны с функциональными</a:t>
            </a: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 спецификаций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3" y="2133657"/>
            <a:ext cx="5256584" cy="424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/>
        </p:nvSpPr>
        <p:spPr>
          <a:xfrm>
            <a:off x="935628" y="1027279"/>
            <a:ext cx="7410994" cy="512301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118" name="Shape 118"/>
          <p:cNvSpPr txBox="1">
            <a:spLocks noGrp="1"/>
          </p:cNvSpPr>
          <p:nvPr>
            <p:ph type="ctrTitle"/>
          </p:nvPr>
        </p:nvSpPr>
        <p:spPr>
          <a:xfrm>
            <a:off x="1395946" y="2484600"/>
            <a:ext cx="6509400" cy="2240544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Ошибки</a:t>
            </a:r>
            <a:r>
              <a:rPr lang="ru-RU" sz="4000" dirty="0" smtClean="0"/>
              <a:t> аналитиков при определении </a:t>
            </a: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нефункциональных требований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9" name="Shape 119"/>
          <p:cNvSpPr txBox="1">
            <a:spLocks noGrp="1"/>
          </p:cNvSpPr>
          <p:nvPr>
            <p:ph type="subTitle" idx="1"/>
          </p:nvPr>
        </p:nvSpPr>
        <p:spPr>
          <a:xfrm>
            <a:off x="1259632" y="4941168"/>
            <a:ext cx="6509400" cy="104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ru-RU" dirty="0" smtClean="0">
                <a:solidFill>
                  <a:srgbClr val="66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Наталья Желнова</a:t>
            </a:r>
            <a:endParaRPr lang="en" dirty="0">
              <a:solidFill>
                <a:srgbClr val="6666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2623447" y="137143"/>
            <a:ext cx="3493277" cy="218801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="" xmlns:p14="http://schemas.microsoft.com/office/powerpoint/2010/main" val="3107572439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62880" y="1700808"/>
            <a:ext cx="8229600" cy="4637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Определение сценариев нефункциональных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 требований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Определить функциональную область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Определить конечных пользователей и их число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Определить лиц, влияющих на принятие архитектурных решений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Составить список возможных инструментов и методов определения нефункциональных требований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Составить шаблон нефункциональных требований</a:t>
            </a: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62880" y="1700808"/>
            <a:ext cx="8229600" cy="4637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lvl="0" indent="-342900" algn="ctr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определяет нефункциональные требования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Специфика бизнеса клиента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Решаемые проблемы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Утвержденная архитектура/структура?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Заинтересованные лица:</a:t>
            </a:r>
          </a:p>
          <a:p>
            <a:pPr marL="342900" lvl="7" indent="-3429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dirty="0" smtClean="0">
                <a:solidFill>
                  <a:schemeClr val="dk1"/>
                </a:solidFill>
              </a:rPr>
              <a:t>		Клиент</a:t>
            </a:r>
          </a:p>
          <a:p>
            <a:pPr marL="342900" lvl="6" indent="-3429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dirty="0" smtClean="0">
                <a:solidFill>
                  <a:schemeClr val="dk1"/>
                </a:solidFill>
              </a:rPr>
              <a:t>		Группы пользователей</a:t>
            </a:r>
          </a:p>
          <a:p>
            <a:pPr marL="342900" lvl="6" indent="-3429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dirty="0" smtClean="0">
                <a:solidFill>
                  <a:schemeClr val="dk1"/>
                </a:solidFill>
              </a:rPr>
              <a:t>		Разработчики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62880" y="1700808"/>
            <a:ext cx="8229600" cy="4637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lvl="0" indent="-342900" algn="ctr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определяет нефункциональные требования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Ожидаемые пользователи системы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Ожидаемые изменения в системе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dirty="0" smtClean="0">
                <a:solidFill>
                  <a:schemeClr val="dk1"/>
                </a:solidFill>
              </a:rPr>
              <a:t>		Как часто и как скоро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Неожиданные нагрузки на систему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Хорошие сценарии охватывают возможный стимул и реакцию на интересы заинтересованных лиц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62880" y="1700808"/>
            <a:ext cx="8229600" cy="4637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lvl="0" indent="-342900" algn="ctr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Описываются сценариями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Стимул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Реакция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Источник реакции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Среда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Артефакт, на который оказывается воздействие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Мера реакции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62880" y="1700808"/>
            <a:ext cx="8229600" cy="4637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lvl="0" indent="-342900" algn="ctr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 сценария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</a:rPr>
              <a:t>Название сценария: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</a:rPr>
              <a:t>Бизнес-цели: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</a:rPr>
              <a:t>Атрибуты качества: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</a:rPr>
              <a:t>Стимул: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</a:rPr>
              <a:t>Источник стимула: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</a:rPr>
              <a:t>Среда: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</a:rPr>
              <a:t>Артефакт (если известен):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</a:rPr>
              <a:t>Реакция: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</a:rPr>
              <a:t>Мера реакции: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</a:rPr>
              <a:t>Вопросы: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dirty="0" smtClean="0">
                <a:solidFill>
                  <a:schemeClr val="dk1"/>
                </a:solidFill>
              </a:rPr>
              <a:t>Проблемы: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62880" y="1700808"/>
            <a:ext cx="8229600" cy="4637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lvl="0" indent="-342900" algn="ctr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Стимул, Среда, Реакция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u="sng" dirty="0" smtClean="0">
                <a:solidFill>
                  <a:schemeClr val="dk1"/>
                </a:solidFill>
              </a:rPr>
              <a:t>Сценарий варианта использования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000" dirty="0" smtClean="0">
                <a:solidFill>
                  <a:schemeClr val="dk1"/>
                </a:solidFill>
              </a:rPr>
              <a:t>	Описание варианта использования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u="sng" dirty="0" smtClean="0">
                <a:solidFill>
                  <a:schemeClr val="dk1"/>
                </a:solidFill>
              </a:rPr>
              <a:t>Сценарий роста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000" dirty="0" smtClean="0">
                <a:solidFill>
                  <a:schemeClr val="dk1"/>
                </a:solidFill>
              </a:rPr>
              <a:t>	Что происходит в случае изменения нефункциональных требований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u="sng" dirty="0" smtClean="0">
                <a:solidFill>
                  <a:schemeClr val="dk1"/>
                </a:solidFill>
              </a:rPr>
              <a:t>Сценарий исследования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000" dirty="0" smtClean="0">
                <a:solidFill>
                  <a:schemeClr val="dk1"/>
                </a:solidFill>
              </a:rPr>
              <a:t>	Что произойдет при этом изменении (исследовать)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endParaRPr lang="ru-RU" sz="2000" dirty="0" smtClean="0">
              <a:solidFill>
                <a:schemeClr val="dk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62880" y="1700808"/>
            <a:ext cx="8229600" cy="4637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lvl="0" indent="-342900" algn="ctr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Охват сценариев нефункциональных требований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Соберите данные о заинтересованных лицах системы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dirty="0" smtClean="0">
                <a:solidFill>
                  <a:schemeClr val="dk1"/>
                </a:solidFill>
              </a:rPr>
              <a:t>		Включите «бизнес-сторону»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 Запросите список «нефункциональных» требований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dirty="0" smtClean="0">
                <a:solidFill>
                  <a:schemeClr val="dk1"/>
                </a:solidFill>
              </a:rPr>
              <a:t> 		не делайте выводы о «валидности» – только рассматривайте их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</a:pPr>
            <a:endParaRPr lang="ru-RU" sz="2000" dirty="0" smtClean="0">
              <a:solidFill>
                <a:schemeClr val="dk1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endParaRPr lang="ru-RU" sz="2000" dirty="0" smtClean="0">
              <a:solidFill>
                <a:schemeClr val="dk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62880" y="1700808"/>
            <a:ext cx="8229600" cy="4637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lvl="0" indent="-342900" algn="ctr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– мозговой штурм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Запросите всех заинтересованных лиц предоставить сценарии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Используйте список «нефункциональных» требований для их детализации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Убедитесь, что из сценария можно сформировать стимул и реакцию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Определите количество «голосов» заинтересованных лиц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Объедините анализ «голосов» и сценариев для приоритезации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</a:pPr>
            <a:endParaRPr lang="ru-RU" sz="2000" dirty="0" smtClean="0">
              <a:solidFill>
                <a:schemeClr val="dk1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endParaRPr lang="ru-RU" sz="2000" dirty="0" smtClean="0">
              <a:solidFill>
                <a:schemeClr val="dk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62880" y="1700808"/>
            <a:ext cx="8229600" cy="4637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lvl="0" indent="-342900" algn="ctr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Затем – мозговой штурм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Запросите всех заинтересованных лиц предоставить сценарии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Используйте список «нефункциональных» требований для их детализации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Убедитесь, что из сценария можно сформировать стимул и реакцию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Определите количество «голосов» заинтересованных лиц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400" dirty="0" smtClean="0">
                <a:solidFill>
                  <a:schemeClr val="dk1"/>
                </a:solidFill>
              </a:rPr>
              <a:t>Объедините анализ «голосов» и сценариев для приоритезации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</a:pPr>
            <a:endParaRPr lang="ru-RU" sz="2000" dirty="0" smtClean="0">
              <a:solidFill>
                <a:schemeClr val="dk1"/>
              </a:solidFill>
            </a:endParaRP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endParaRPr lang="ru-RU" sz="2000" dirty="0" smtClean="0">
              <a:solidFill>
                <a:schemeClr val="dk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62880" y="1700808"/>
            <a:ext cx="8229600" cy="4637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lvl="0" indent="-342900" algn="ctr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400" b="1" dirty="0" smtClean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 сценариев атрибутов качества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u="sng" dirty="0" smtClean="0">
                <a:solidFill>
                  <a:schemeClr val="dk1"/>
                </a:solidFill>
              </a:rPr>
              <a:t>Сценарий варианта использования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000" dirty="0" smtClean="0">
                <a:solidFill>
                  <a:schemeClr val="dk1"/>
                </a:solidFill>
              </a:rPr>
              <a:t>	Удаленный пользователь запрашивает отчет базы данных через веб-интерфейс в течении пикового периода и получает его в течении 5 секунд.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u="sng" dirty="0" smtClean="0">
                <a:solidFill>
                  <a:schemeClr val="dk1"/>
                </a:solidFill>
              </a:rPr>
              <a:t>Сценарий роста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000" dirty="0" smtClean="0">
                <a:solidFill>
                  <a:schemeClr val="dk1"/>
                </a:solidFill>
              </a:rPr>
              <a:t>	Добавить новый сервер данных для снижения задержек в соотношении 1 к 2.5 секунды в течении 1 человеко-недели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r>
              <a:rPr lang="ru-RU" sz="2000" u="sng" dirty="0" smtClean="0">
                <a:solidFill>
                  <a:schemeClr val="dk1"/>
                </a:solidFill>
              </a:rPr>
              <a:t>Сценарий исследования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</a:pPr>
            <a:r>
              <a:rPr lang="ru-RU" sz="2000" dirty="0" smtClean="0">
                <a:solidFill>
                  <a:schemeClr val="dk1"/>
                </a:solidFill>
              </a:rPr>
              <a:t>	Половина серверов может перестать работать в течении нормального режима эксплуатации с сохранением доступности всей системы. </a:t>
            </a: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endParaRPr lang="ru-RU" sz="2000" dirty="0" smtClean="0">
              <a:solidFill>
                <a:schemeClr val="dk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презентации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/>
              <a:t>Какие бывают нефункциональные требования и почему с ними так много путаницы?</a:t>
            </a:r>
          </a:p>
          <a:p>
            <a:r>
              <a:rPr lang="ru-RU" sz="2400" dirty="0" smtClean="0"/>
              <a:t>Как составлять шаблоны для определения нефункциональных требований</a:t>
            </a:r>
          </a:p>
          <a:p>
            <a:r>
              <a:rPr lang="ru-RU" sz="2400" dirty="0" smtClean="0"/>
              <a:t>Как выбирать методы и инструменты для определения нефункциональных требований</a:t>
            </a:r>
          </a:p>
          <a:p>
            <a:r>
              <a:rPr lang="ru-RU" sz="2400" dirty="0" smtClean="0"/>
              <a:t>Как нефункциональные требования связаны с функциональными</a:t>
            </a:r>
          </a:p>
          <a:p>
            <a:r>
              <a:rPr lang="ru-RU" sz="2400" dirty="0" smtClean="0"/>
              <a:t>Как нефункциональные требования связаны друг с другом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3140968"/>
            <a:ext cx="8229600" cy="122413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нефункциональные требования связаны друг с другом</a:t>
            </a: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662880" y="1700808"/>
            <a:ext cx="8229600" cy="4637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lvl="0" indent="-342900" algn="ctr">
              <a:spcBef>
                <a:spcPts val="600"/>
              </a:spcBef>
              <a:buClr>
                <a:schemeClr val="dk1"/>
              </a:buClr>
              <a:buSzPct val="166666"/>
            </a:pPr>
            <a:endParaRPr lang="ru-RU" sz="2400" b="1" dirty="0" smtClean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0" indent="-34290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</a:pPr>
            <a:endParaRPr lang="ru-RU" sz="2000" dirty="0" smtClean="0">
              <a:solidFill>
                <a:schemeClr val="dk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tabLst/>
              <a:defRPr/>
            </a:pP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Content Placeholder 4" descr="QAtradeoff matrix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66" t="1494" r="2721" b="9686"/>
          <a:stretch>
            <a:fillRect/>
          </a:stretch>
        </p:blipFill>
        <p:spPr bwMode="auto">
          <a:xfrm>
            <a:off x="1475656" y="1340768"/>
            <a:ext cx="647882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457200" y="3140968"/>
            <a:ext cx="8686800" cy="216024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Спасибо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Arial"/>
                <a:cs typeface="Arial"/>
                <a:sym typeface="Arial"/>
              </a:rPr>
              <a:t>nzhelnova@teamcit.ru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hlinkClick r:id="rId2"/>
              </a:rPr>
              <a:t>Нефункциональные требования к ПО</a:t>
            </a:r>
            <a:endParaRPr lang="ru-RU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74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3140968"/>
            <a:ext cx="8229600" cy="1224136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бывают нефункциональные требования </a:t>
            </a:r>
          </a:p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почему с ними так много путаницы?</a:t>
            </a:r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114800" cy="4967574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Типы требований</a:t>
            </a:r>
          </a:p>
          <a:p>
            <a:r>
              <a:rPr lang="ru-RU" i="1" dirty="0" smtClean="0"/>
              <a:t>Потребности (needs)</a:t>
            </a:r>
          </a:p>
          <a:p>
            <a:r>
              <a:rPr lang="ru-RU" i="1" dirty="0" smtClean="0"/>
              <a:t>Функциональные требования</a:t>
            </a:r>
          </a:p>
          <a:p>
            <a:r>
              <a:rPr lang="ru-RU" i="1" dirty="0" smtClean="0"/>
              <a:t>Нефункциональные требования</a:t>
            </a:r>
          </a:p>
          <a:p>
            <a:r>
              <a:rPr lang="ru-RU" i="1" dirty="0" smtClean="0"/>
              <a:t>Системные требования</a:t>
            </a:r>
            <a:endParaRPr lang="ru-RU" b="1" i="1" dirty="0" smtClean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Проблемы</a:t>
            </a:r>
          </a:p>
          <a:p>
            <a:r>
              <a:rPr lang="ru-RU" dirty="0" smtClean="0"/>
              <a:t>Что вообще под этим имеется в виду?</a:t>
            </a:r>
          </a:p>
          <a:p>
            <a:r>
              <a:rPr lang="ru-RU" dirty="0" smtClean="0"/>
              <a:t>Как определять?</a:t>
            </a:r>
          </a:p>
          <a:p>
            <a:r>
              <a:rPr lang="ru-RU" dirty="0" smtClean="0"/>
              <a:t>Откуда брать значения </a:t>
            </a:r>
            <a:r>
              <a:rPr lang="en-US" dirty="0" smtClean="0"/>
              <a:t>/</a:t>
            </a:r>
            <a:r>
              <a:rPr lang="ru-RU" dirty="0" smtClean="0"/>
              <a:t> характеристики?</a:t>
            </a:r>
          </a:p>
          <a:p>
            <a:r>
              <a:rPr lang="ru-RU" dirty="0" smtClean="0"/>
              <a:t>Как проверять?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70029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Нефункциональные требования</a:t>
            </a:r>
          </a:p>
          <a:p>
            <a:r>
              <a:rPr lang="ru-RU" sz="2400" i="1" dirty="0" smtClean="0"/>
              <a:t>Бизнес-правила (</a:t>
            </a:r>
            <a:r>
              <a:rPr lang="en-US" sz="2400" i="1" dirty="0" smtClean="0"/>
              <a:t>Business Rules)</a:t>
            </a:r>
            <a:r>
              <a:rPr lang="ru-RU" sz="2400" i="1" dirty="0" smtClean="0"/>
              <a:t> </a:t>
            </a:r>
          </a:p>
          <a:p>
            <a:r>
              <a:rPr lang="ru-RU" sz="2400" i="1" dirty="0" smtClean="0"/>
              <a:t>Требования к внешним интерфейсам</a:t>
            </a:r>
            <a:r>
              <a:rPr lang="ru-RU" sz="2400" dirty="0" smtClean="0"/>
              <a:t> </a:t>
            </a:r>
          </a:p>
          <a:p>
            <a:r>
              <a:rPr lang="ru-RU" sz="2400" i="1" dirty="0" smtClean="0"/>
              <a:t>Атрибуты качества (</a:t>
            </a:r>
            <a:r>
              <a:rPr lang="en-US" sz="2400" i="1" dirty="0" smtClean="0"/>
              <a:t>Quality Attributes)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r>
              <a:rPr lang="ru-RU" sz="2400" i="1" dirty="0" smtClean="0"/>
              <a:t>Ограничения (</a:t>
            </a:r>
            <a:r>
              <a:rPr lang="en-US" sz="2400" i="1" dirty="0" smtClean="0"/>
              <a:t>Constraints)</a:t>
            </a:r>
            <a:r>
              <a:rPr lang="ru-RU" sz="2400" i="1" dirty="0" smtClean="0"/>
              <a:t> </a:t>
            </a:r>
          </a:p>
          <a:p>
            <a:r>
              <a:rPr lang="ru-RU" sz="2400" i="1" dirty="0" smtClean="0"/>
              <a:t>Предложения по реализации</a:t>
            </a:r>
          </a:p>
          <a:p>
            <a:r>
              <a:rPr lang="ru-RU" sz="2400" i="1" dirty="0" smtClean="0"/>
              <a:t>Предложения по тестированию разрабатываемого ПО </a:t>
            </a:r>
          </a:p>
          <a:p>
            <a:r>
              <a:rPr lang="ru-RU" sz="2400" i="1" dirty="0" smtClean="0"/>
              <a:t>Юридические требования</a:t>
            </a:r>
            <a:r>
              <a:rPr lang="ru-RU" sz="2400" dirty="0" smtClean="0"/>
              <a:t> 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988840"/>
            <a:ext cx="4114800" cy="457893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Производительность (</a:t>
            </a:r>
            <a:r>
              <a:rPr lang="en-US" sz="2400" dirty="0" smtClean="0"/>
              <a:t>Performance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Возможность модификации (</a:t>
            </a:r>
            <a:r>
              <a:rPr lang="en-US" sz="2400" dirty="0" smtClean="0"/>
              <a:t>Modifiability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Повторная используемость (</a:t>
            </a:r>
            <a:r>
              <a:rPr lang="en-US" sz="2400" dirty="0" smtClean="0"/>
              <a:t>Reusability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Надежность (</a:t>
            </a:r>
            <a:r>
              <a:rPr lang="en-US" sz="2400" dirty="0" smtClean="0"/>
              <a:t>Reliability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Стабильность (</a:t>
            </a:r>
            <a:r>
              <a:rPr lang="en-US" sz="2400" dirty="0" smtClean="0"/>
              <a:t>Stability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ru-RU" sz="2400" dirty="0" smtClean="0"/>
              <a:t>Безопасность (</a:t>
            </a:r>
            <a:r>
              <a:rPr lang="en-US" sz="2400" dirty="0" smtClean="0"/>
              <a:t>Security</a:t>
            </a:r>
            <a:r>
              <a:rPr lang="ru-RU" sz="2400" dirty="0" smtClean="0"/>
              <a:t>)</a:t>
            </a: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692273" y="1988840"/>
            <a:ext cx="3994525" cy="4578934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</a:pPr>
            <a:r>
              <a:rPr lang="ru-RU" sz="2400" dirty="0" smtClean="0"/>
              <a:t>Расширяемость (</a:t>
            </a:r>
            <a:r>
              <a:rPr lang="en-US" sz="2400" dirty="0" smtClean="0"/>
              <a:t>Extendibility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ru-RU" sz="2400" dirty="0" smtClean="0"/>
              <a:t>Портируемость (</a:t>
            </a:r>
            <a:r>
              <a:rPr lang="en-US" sz="2400" dirty="0" smtClean="0"/>
              <a:t>Portability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ru-RU" sz="2400" dirty="0" smtClean="0"/>
              <a:t>Удобство использования (</a:t>
            </a:r>
            <a:r>
              <a:rPr lang="en-US" sz="2400" dirty="0" smtClean="0"/>
              <a:t>Usability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ru-RU" sz="2400" dirty="0" smtClean="0"/>
              <a:t>Масштабируемость (</a:t>
            </a:r>
            <a:r>
              <a:rPr lang="en-US" sz="2400" dirty="0" smtClean="0"/>
              <a:t>Scalability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ru-RU" sz="2400" dirty="0" smtClean="0"/>
              <a:t>Сохранность данных (</a:t>
            </a:r>
            <a:r>
              <a:rPr lang="en-US" sz="2400" dirty="0" smtClean="0"/>
              <a:t>Data integrity</a:t>
            </a:r>
            <a:r>
              <a:rPr lang="ru-RU" sz="2400" dirty="0" smtClean="0"/>
              <a:t>)</a:t>
            </a:r>
            <a:endParaRPr lang="en-US" sz="2400" dirty="0" smtClean="0"/>
          </a:p>
          <a:p>
            <a:pPr marL="457200" indent="-457200" eaLnBrk="1" hangingPunct="1">
              <a:lnSpc>
                <a:spcPct val="90000"/>
              </a:lnSpc>
            </a:pPr>
            <a:r>
              <a:rPr lang="ru-RU" sz="2400" dirty="0" smtClean="0"/>
              <a:t>и многое другое</a:t>
            </a:r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1"/>
          <p:cNvSpPr txBox="1">
            <a:spLocks/>
          </p:cNvSpPr>
          <p:nvPr/>
        </p:nvSpPr>
        <p:spPr>
          <a:xfrm>
            <a:off x="609600" y="1484784"/>
            <a:ext cx="7634808" cy="6480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ct val="166666"/>
              <a:tabLst/>
              <a:defRPr/>
            </a:pPr>
            <a:r>
              <a:rPr kumimoji="0" lang="ru-RU" sz="3000" b="0" i="0" u="none" strike="noStrike" kern="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Атрибуты качества</a:t>
            </a:r>
            <a:endParaRPr kumimoji="0" lang="ru-RU" sz="30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5700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63711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Источники нефункциональных требований</a:t>
            </a:r>
          </a:p>
          <a:p>
            <a:r>
              <a:rPr lang="ru-RU" sz="2400" dirty="0" smtClean="0"/>
              <a:t>Автоматизируемые бизнес-процессы</a:t>
            </a:r>
          </a:p>
          <a:p>
            <a:r>
              <a:rPr lang="ru-RU" sz="2400" dirty="0" smtClean="0"/>
              <a:t>Архитектура продукта(ов)</a:t>
            </a:r>
          </a:p>
          <a:p>
            <a:r>
              <a:rPr lang="ru-RU" sz="2400" dirty="0" smtClean="0"/>
              <a:t>Тест-планы/тест-кейсы продукта и результаты тестирования предыдущих версий</a:t>
            </a:r>
          </a:p>
          <a:p>
            <a:r>
              <a:rPr lang="ru-RU" sz="2400" dirty="0" smtClean="0"/>
              <a:t>Нефункциональные требования к предыдущим версиям продукта</a:t>
            </a:r>
          </a:p>
          <a:p>
            <a:r>
              <a:rPr lang="ru-RU" sz="2400" dirty="0" smtClean="0"/>
              <a:t>Экспертные знания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457200" y="1484784"/>
            <a:ext cx="8229600" cy="4968552"/>
          </a:xfr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определения нефункциональных требований</a:t>
            </a:r>
          </a:p>
          <a:p>
            <a:r>
              <a:rPr lang="ru-RU" sz="2000" dirty="0" smtClean="0"/>
              <a:t>Исследование бизнес-процессов (автоматизируемых и связанных с ними)</a:t>
            </a:r>
            <a:endParaRPr lang="en-US" sz="2000" dirty="0" smtClean="0"/>
          </a:p>
          <a:p>
            <a:r>
              <a:rPr lang="ru-RU" sz="2000" dirty="0" smtClean="0"/>
              <a:t>Анализ предыдущих версий продукта и продуктов конкурентов</a:t>
            </a:r>
          </a:p>
          <a:p>
            <a:r>
              <a:rPr lang="ru-RU" sz="2000" dirty="0" smtClean="0"/>
              <a:t>Просмотр результатов тестирования предыдущих версий</a:t>
            </a:r>
            <a:r>
              <a:rPr lang="en-US" sz="2000" dirty="0" smtClean="0"/>
              <a:t> /</a:t>
            </a:r>
            <a:r>
              <a:rPr lang="ru-RU" sz="2000" dirty="0" smtClean="0"/>
              <a:t> </a:t>
            </a:r>
            <a:r>
              <a:rPr lang="en-US" sz="2000" dirty="0" smtClean="0"/>
              <a:t>benchmark tests</a:t>
            </a:r>
            <a:endParaRPr lang="ru-RU" sz="2000" dirty="0" smtClean="0"/>
          </a:p>
          <a:p>
            <a:r>
              <a:rPr lang="ru-RU" sz="2000" dirty="0" smtClean="0"/>
              <a:t>Нефункциональные требования к предыдущим версиям продукта</a:t>
            </a:r>
          </a:p>
          <a:p>
            <a:r>
              <a:rPr lang="ru-RU" sz="2000" dirty="0" smtClean="0"/>
              <a:t>Интервью, опросы пользователей, анкеты</a:t>
            </a:r>
          </a:p>
          <a:p>
            <a:r>
              <a:rPr lang="ru-RU" sz="2000" dirty="0" smtClean="0"/>
              <a:t>Использование шаблонов нефункциональных требований</a:t>
            </a:r>
          </a:p>
          <a:p>
            <a:r>
              <a:rPr lang="ru-RU" sz="2000" dirty="0" smtClean="0"/>
              <a:t>Создание сценариев нефункциональных требований </a:t>
            </a:r>
            <a:r>
              <a:rPr lang="en-US" sz="2000" dirty="0" smtClean="0"/>
              <a:t>/ </a:t>
            </a:r>
            <a:r>
              <a:rPr lang="ru-RU" sz="2000" dirty="0" smtClean="0"/>
              <a:t>атрибутов качества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11982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1162</Words>
  <Application>Microsoft Office PowerPoint</Application>
  <PresentationFormat>On-screen Show (4:3)</PresentationFormat>
  <Paragraphs>206</Paragraphs>
  <Slides>32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/>
      <vt:lpstr>Специальное оформление</vt:lpstr>
      <vt:lpstr> </vt:lpstr>
      <vt:lpstr>Ошибки аналитиков при определении нефункциональных требований</vt:lpstr>
      <vt:lpstr>План презентации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</dc:title>
  <dc:creator>Baikin Aleksandr Sergeevich</dc:creator>
  <cp:lastModifiedBy>Samsung</cp:lastModifiedBy>
  <cp:revision>47</cp:revision>
  <dcterms:modified xsi:type="dcterms:W3CDTF">2013-06-29T07:18:38Z</dcterms:modified>
</cp:coreProperties>
</file>